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C_35AC52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8" r:id="rId5"/>
    <p:sldId id="269" r:id="rId6"/>
  </p:sldIdLst>
  <p:sldSz cx="9601200" cy="12801600" type="A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64008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28016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92024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56032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3200400" algn="l" defTabSz="128016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3840480" algn="l" defTabSz="128016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4480560" algn="l" defTabSz="128016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5120640" algn="l" defTabSz="128016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2C662B-7379-9BA3-8723-FE2297B525C6}" name="小橋 泰三[Taizo_KOBASHI]" initials="泰小" userId="S::NO0W121@kobelco.com::d5fc870c-7f95-4664-b030-6380ecce4cb3" providerId="AD"/>
  <p188:author id="{50504F43-9DF1-2B10-BC3F-02B9EC5AF685}" name="岡部 俊明[Toshiaki_OKABE]" initials="岡俊" userId="S::no0w086@kobelco.com::fab648fd-b752-4b6e-9603-b0a3bcff02e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秦野 雅夫[Masao_HADANO]" initials="" lastIdx="1" clrIdx="0"/>
  <p:cmAuthor id="2" name="ユーザー名不明1" initials="ユーザー名不明1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CE0"/>
    <a:srgbClr val="6F91CF"/>
    <a:srgbClr val="0000FF"/>
    <a:srgbClr val="646EEA"/>
    <a:srgbClr val="D7B9E5"/>
    <a:srgbClr val="121236"/>
    <a:srgbClr val="EAE9B5"/>
    <a:srgbClr val="B7E7BD"/>
    <a:srgbClr val="B8D3E6"/>
    <a:srgbClr val="E6B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18ED2-9A16-4B8E-9863-868157C79760}" v="48" dt="2025-08-12T13:07:08.019"/>
    <p1510:client id="{CAF20F64-8BDE-4CAE-944B-A35357E93BCE}" v="5" dt="2025-08-12T05:50:25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9" autoAdjust="0"/>
    <p:restoredTop sz="95201" autoAdjust="0"/>
  </p:normalViewPr>
  <p:slideViewPr>
    <p:cSldViewPr>
      <p:cViewPr>
        <p:scale>
          <a:sx n="75" d="100"/>
          <a:sy n="75" d="100"/>
        </p:scale>
        <p:origin x="540" y="-1596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4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omments/modernComment_10C_35AC5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26A3B6-90CF-46E6-BC16-ACFCF4079C89}" authorId="{50504F43-9DF1-2B10-BC3F-02B9EC5AF685}" created="2025-08-12T05:44:21.7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6280364" sldId="268"/>
      <ac:picMk id="1040" creationId="{4B762415-3AF9-20E0-685E-201C72E6E0A6}"/>
    </ac:deMkLst>
    <p188:replyLst>
      <p188:reply id="{55072672-D3C5-41F9-AACD-51224F478203}" authorId="{50504F43-9DF1-2B10-BC3F-02B9EC5AF685}" created="2025-08-12T05:45:21.201">
        <p188:txBody>
          <a:bodyPr/>
          <a:lstStyle/>
          <a:p>
            <a:r>
              <a:rPr lang="ja-JP" altLang="en-US"/>
              <a:t>写真の視界が狭くなるので、すべて黒縁の白文字にしましょう。</a:t>
            </a:r>
          </a:p>
        </p188:txBody>
      </p188:reply>
      <p188:reply id="{57B8A96E-DA3A-4F7A-8DF5-674D742ACEEC}" authorId="{4A2C662B-7379-9BA3-8723-FE2297B525C6}" created="2025-08-12T13:05:22.230">
        <p188:txBody>
          <a:bodyPr/>
          <a:lstStyle/>
          <a:p>
            <a:r>
              <a:rPr lang="ja-JP" altLang="en-US"/>
              <a:t>コメント入れましした。</a:t>
            </a:r>
          </a:p>
        </p188:txBody>
      </p188:reply>
    </p188:replyLst>
    <p188:txBody>
      <a:bodyPr/>
      <a:lstStyle/>
      <a:p>
        <a:r>
          <a:rPr lang="ja-JP" altLang="en-US"/>
          <a:t>狙い位置が適切、溶融池が先行　などのコメントがあると良いです。</a:t>
        </a:r>
      </a:p>
    </p188:txBody>
  </p188:cm>
  <p188:cm id="{87B50B7D-3734-4DBC-AC7B-E6CBE9AF93EB}" authorId="{50504F43-9DF1-2B10-BC3F-02B9EC5AF685}" created="2025-08-12T05:48:13.3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6280364" sldId="268"/>
      <ac:spMk id="1030" creationId="{7DEA42B4-F2FF-2448-9E06-5D1C61748258}"/>
      <ac:txMk cp="0" len="28">
        <ac:context len="29" hash="1069648081"/>
      </ac:txMk>
    </ac:txMkLst>
    <p188:pos x="3770701" y="543464"/>
    <p188:replyLst>
      <p188:reply id="{B9A936B6-C11B-4756-8FA9-67306730E08F}" authorId="{4A2C662B-7379-9BA3-8723-FE2297B525C6}" created="2025-08-12T12:49:46.623">
        <p188:txBody>
          <a:bodyPr/>
          <a:lstStyle/>
          <a:p>
            <a:r>
              <a:rPr lang="ja-JP" altLang="en-US"/>
              <a:t>修正しました、</a:t>
            </a:r>
          </a:p>
        </p188:txBody>
      </p188:reply>
    </p188:replyLst>
    <p188:txBody>
      <a:bodyPr/>
      <a:lstStyle/>
      <a:p>
        <a:r>
          <a:rPr lang="ja-JP" altLang="en-US"/>
          <a:t>過去との比較が例示できていないので、文書を修正。
溶接姿勢が刻々と変化しても溶接士と同じ視野で撮影が可能。</a:t>
        </a:r>
      </a:p>
    </p188:txBody>
  </p188:cm>
  <p188:cm id="{6DA7C03A-5CDA-4ABE-A05F-24FA7739A003}" authorId="{50504F43-9DF1-2B10-BC3F-02B9EC5AF685}" created="2025-08-12T05:50:25.78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6280364" sldId="268"/>
      <ac:spMk id="1024" creationId="{138FE8E4-34BD-8B43-492E-49758E443DA6}"/>
      <ac:txMk cp="95" len="14">
        <ac:context len="138" hash="3716587877"/>
      </ac:txMk>
    </ac:txMkLst>
    <p188:pos x="3643828" y="2159306"/>
    <p188:replyLst>
      <p188:reply id="{8E147CD8-9086-4026-9EB0-CF6564CE63A7}" authorId="{4A2C662B-7379-9BA3-8723-FE2297B525C6}" created="2025-08-12T13:08:24.391">
        <p188:txBody>
          <a:bodyPr/>
          <a:lstStyle/>
          <a:p>
            <a:r>
              <a:rPr lang="ja-JP" altLang="en-US"/>
              <a:t>追加しました。</a:t>
            </a:r>
          </a:p>
        </p188:txBody>
      </p188:reply>
    </p188:replyLst>
    <p188:txBody>
      <a:bodyPr/>
      <a:lstStyle/>
      <a:p>
        <a:r>
          <a:rPr lang="ja-JP" altLang="en-US"/>
          <a:t>この効果は、以下の様に整理しています。コメントの追加しましょう。
一連の動作を客観視し、正確なフィードバックに役立つ。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88DDFD8-F698-D797-5681-2A39CF1AB2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976" cy="4950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3485205-BB8E-615F-2D3C-B658D7308F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594" y="3"/>
            <a:ext cx="2947029" cy="4950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47A94B-C416-91D6-17F7-4DD4C9AF22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641"/>
            <a:ext cx="2945976" cy="4927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B7EAFFA-8B87-93A5-4E5F-E2A8E70085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594" y="9431641"/>
            <a:ext cx="2947029" cy="4927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E5534-AC05-4732-8DBA-68A83D3D4C17}" type="slidenum">
              <a:rPr lang="en-US" altLang="ja-JP">
                <a:latin typeface="メイリオ" panose="020B0604030504040204" pitchFamily="50" charset="-128"/>
                <a:ea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3F7A109-6122-2710-CB5D-27A78F1FC7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976" cy="4950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メイリオ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FE2E08B-DDC4-8212-1249-EAAC881679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594" y="3"/>
            <a:ext cx="2947029" cy="4950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メイリオ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AC11B60-3071-C431-51E8-A502CD69A9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1838" y="742950"/>
            <a:ext cx="27940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430B5EF-E14C-6A50-D44B-A73C7788EF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78" y="4710271"/>
            <a:ext cx="5441724" cy="44749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54F9695-991B-6D96-6827-BABDC79160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641"/>
            <a:ext cx="2945976" cy="4927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メイリオ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45856DB-A916-10E6-7202-762ACAF16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594" y="9431641"/>
            <a:ext cx="2947029" cy="4927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30" tIns="46015" rIns="92030" bIns="460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メイリオ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E6B10CCE-5046-4CAA-AC3F-4BF98674C55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80" kern="1200">
        <a:solidFill>
          <a:schemeClr val="tx1"/>
        </a:solidFill>
        <a:latin typeface="メイリオ" panose="020B0604030504040204" pitchFamily="50" charset="-128"/>
        <a:ea typeface="ＭＳ Ｐ明朝" pitchFamily="18" charset="-128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kumimoji="1" sz="1680" kern="1200">
        <a:solidFill>
          <a:schemeClr val="tx1"/>
        </a:solidFill>
        <a:latin typeface="メイリオ" panose="020B0604030504040204" pitchFamily="50" charset="-128"/>
        <a:ea typeface="ＭＳ Ｐ明朝" pitchFamily="18" charset="-128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kumimoji="1" sz="1680" kern="1200">
        <a:solidFill>
          <a:schemeClr val="tx1"/>
        </a:solidFill>
        <a:latin typeface="メイリオ" panose="020B0604030504040204" pitchFamily="50" charset="-128"/>
        <a:ea typeface="ＭＳ Ｐ明朝" pitchFamily="18" charset="-128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kumimoji="1" sz="1680" kern="1200">
        <a:solidFill>
          <a:schemeClr val="tx1"/>
        </a:solidFill>
        <a:latin typeface="メイリオ" panose="020B0604030504040204" pitchFamily="50" charset="-128"/>
        <a:ea typeface="ＭＳ Ｐ明朝" pitchFamily="18" charset="-128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kumimoji="1" sz="1680" kern="1200">
        <a:solidFill>
          <a:schemeClr val="tx1"/>
        </a:solidFill>
        <a:latin typeface="メイリオ" panose="020B0604030504040204" pitchFamily="50" charset="-128"/>
        <a:ea typeface="ＭＳ Ｐ明朝" pitchFamily="18" charset="-128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F075B18-4EAD-14EA-472B-C1FB0A5D0B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964692"/>
            <a:ext cx="9601200" cy="51087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4FD8DC8-8D27-5590-602F-606DF388E7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7073479"/>
            <a:ext cx="9601200" cy="1612053"/>
          </a:xfrm>
          <a:prstGeom prst="rect">
            <a:avLst/>
          </a:prstGeom>
          <a:solidFill>
            <a:srgbClr val="6F91C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424" y="3976797"/>
            <a:ext cx="8161020" cy="2744047"/>
          </a:xfrm>
        </p:spPr>
        <p:txBody>
          <a:bodyPr/>
          <a:lstStyle>
            <a:lvl1pPr algn="ctr">
              <a:defRPr sz="11200"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8514" y="7476492"/>
            <a:ext cx="6720840" cy="806027"/>
          </a:xfrm>
        </p:spPr>
        <p:txBody>
          <a:bodyPr/>
          <a:lstStyle>
            <a:lvl1pPr marL="0" indent="0" algn="ctr">
              <a:buFontTx/>
              <a:buNone/>
              <a:defRPr sz="4480"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38E9C2-0643-9826-CBF2-4CDB94480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3678794" y="10030886"/>
            <a:ext cx="2240280" cy="672676"/>
          </a:xfrm>
          <a:prstGeom prst="rect">
            <a:avLst/>
          </a:pr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2613">
                <a:latin typeface="メイリオ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DC5277-2099-A217-8939-3C1D7A2DB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78744" y="9361173"/>
            <a:ext cx="3040380" cy="536363"/>
          </a:xfr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48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2"/>
            <a:ext cx="5760720" cy="1057911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5973"/>
            </a:lvl1pPr>
            <a:lvl2pPr marL="853397" indent="0">
              <a:buNone/>
              <a:defRPr sz="5227"/>
            </a:lvl2pPr>
            <a:lvl3pPr marL="1706795" indent="0">
              <a:buNone/>
              <a:defRPr sz="4480"/>
            </a:lvl3pPr>
            <a:lvl4pPr marL="2560192" indent="0">
              <a:buNone/>
              <a:defRPr sz="3733"/>
            </a:lvl4pPr>
            <a:lvl5pPr marL="3413589" indent="0">
              <a:buNone/>
              <a:defRPr sz="3733"/>
            </a:lvl5pPr>
            <a:lvl6pPr marL="4266987" indent="0">
              <a:buNone/>
              <a:defRPr sz="3733"/>
            </a:lvl6pPr>
            <a:lvl7pPr marL="5120384" indent="0">
              <a:buNone/>
              <a:defRPr sz="3733"/>
            </a:lvl7pPr>
            <a:lvl8pPr marL="5973781" indent="0">
              <a:buNone/>
              <a:defRPr sz="3733"/>
            </a:lvl8pPr>
            <a:lvl9pPr marL="6827179" indent="0">
              <a:buNone/>
              <a:defRPr sz="3733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9"/>
          </a:xfrm>
        </p:spPr>
        <p:txBody>
          <a:bodyPr/>
          <a:lstStyle>
            <a:lvl1pPr marL="0" indent="0">
              <a:buNone/>
              <a:defRPr sz="2613"/>
            </a:lvl1pPr>
            <a:lvl2pPr marL="853397" indent="0">
              <a:buNone/>
              <a:defRPr sz="2240"/>
            </a:lvl2pPr>
            <a:lvl3pPr marL="1706795" indent="0">
              <a:buNone/>
              <a:defRPr sz="1867"/>
            </a:lvl3pPr>
            <a:lvl4pPr marL="2560192" indent="0">
              <a:buNone/>
              <a:defRPr sz="1680"/>
            </a:lvl4pPr>
            <a:lvl5pPr marL="3413589" indent="0">
              <a:buNone/>
              <a:defRPr sz="1680"/>
            </a:lvl5pPr>
            <a:lvl6pPr marL="4266987" indent="0">
              <a:buNone/>
              <a:defRPr sz="1680"/>
            </a:lvl6pPr>
            <a:lvl7pPr marL="5120384" indent="0">
              <a:buNone/>
              <a:defRPr sz="1680"/>
            </a:lvl7pPr>
            <a:lvl8pPr marL="5973781" indent="0">
              <a:buNone/>
              <a:defRPr sz="1680"/>
            </a:lvl8pPr>
            <a:lvl9pPr marL="6827179" indent="0">
              <a:buNone/>
              <a:defRPr sz="16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F26A1E-B901-E072-2483-79A435A86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21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153644-E752-D22B-3A3C-4CBB0A12DB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416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07530" y="216326"/>
            <a:ext cx="2213610" cy="11293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63367" y="216326"/>
            <a:ext cx="6484144" cy="11293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C391A8-65C2-AD99-F789-75B1A9EC22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187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3368" y="216327"/>
            <a:ext cx="6559154" cy="91566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060" y="1905425"/>
            <a:ext cx="8641080" cy="96041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3080AF-9DF3-346B-0E17-78F695AB0A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184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84FF8ABF-FB43-D430-08DD-9DA39FB2081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922100"/>
            <a:ext cx="9601200" cy="3227069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AE2D305-F1A6-E065-2B54-9BB7CA6027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8149168"/>
            <a:ext cx="9601200" cy="133351"/>
          </a:xfrm>
          <a:prstGeom prst="rect">
            <a:avLst/>
          </a:prstGeom>
          <a:solidFill>
            <a:srgbClr val="6F91C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215C8E0-7BCB-6E62-D404-28D0053DB53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4788749"/>
            <a:ext cx="9601200" cy="133351"/>
          </a:xfrm>
          <a:prstGeom prst="rect">
            <a:avLst/>
          </a:prstGeom>
          <a:solidFill>
            <a:srgbClr val="6F91C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090" y="5162685"/>
            <a:ext cx="8161020" cy="2744047"/>
          </a:xfrm>
        </p:spPr>
        <p:txBody>
          <a:bodyPr/>
          <a:lstStyle>
            <a:lvl1pPr algn="ctr">
              <a:defRPr sz="11200"/>
            </a:lvl1pPr>
          </a:lstStyle>
          <a:p>
            <a:pPr lvl="0"/>
            <a:r>
              <a:rPr lang="ja-JP" altLang="en-US" noProof="0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0333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4AE591-0240-3EEF-6684-C268566325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5632373" y="5728125"/>
            <a:ext cx="2443639" cy="8060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811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9"/>
          </a:xfrm>
        </p:spPr>
        <p:txBody>
          <a:bodyPr anchor="b"/>
          <a:lstStyle>
            <a:lvl1pPr marL="0" indent="0">
              <a:buNone/>
              <a:defRPr sz="3733"/>
            </a:lvl1pPr>
            <a:lvl2pPr marL="853397" indent="0">
              <a:buNone/>
              <a:defRPr sz="3360"/>
            </a:lvl2pPr>
            <a:lvl3pPr marL="1706795" indent="0">
              <a:buNone/>
              <a:defRPr sz="2987"/>
            </a:lvl3pPr>
            <a:lvl4pPr marL="2560192" indent="0">
              <a:buNone/>
              <a:defRPr sz="2613"/>
            </a:lvl4pPr>
            <a:lvl5pPr marL="3413589" indent="0">
              <a:buNone/>
              <a:defRPr sz="2613"/>
            </a:lvl5pPr>
            <a:lvl6pPr marL="4266987" indent="0">
              <a:buNone/>
              <a:defRPr sz="2613"/>
            </a:lvl6pPr>
            <a:lvl7pPr marL="5120384" indent="0">
              <a:buNone/>
              <a:defRPr sz="2613"/>
            </a:lvl7pPr>
            <a:lvl8pPr marL="5973781" indent="0">
              <a:buNone/>
              <a:defRPr sz="2613"/>
            </a:lvl8pPr>
            <a:lvl9pPr marL="6827179" indent="0">
              <a:buNone/>
              <a:defRPr sz="261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B8403A-002E-BF3F-28D6-18E71A6A39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068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1905425"/>
            <a:ext cx="4240530" cy="9604163"/>
          </a:xfrm>
        </p:spPr>
        <p:txBody>
          <a:bodyPr/>
          <a:lstStyle>
            <a:lvl1pPr>
              <a:defRPr sz="5227"/>
            </a:lvl1pPr>
            <a:lvl2pPr>
              <a:defRPr sz="4480"/>
            </a:lvl2pPr>
            <a:lvl3pPr>
              <a:defRPr sz="3733"/>
            </a:lvl3pPr>
            <a:lvl4pPr>
              <a:defRPr sz="3360"/>
            </a:lvl4pPr>
            <a:lvl5pPr>
              <a:defRPr sz="3360"/>
            </a:lvl5pPr>
            <a:lvl6pPr>
              <a:defRPr sz="3360"/>
            </a:lvl6pPr>
            <a:lvl7pPr>
              <a:defRPr sz="3360"/>
            </a:lvl7pPr>
            <a:lvl8pPr>
              <a:defRPr sz="3360"/>
            </a:lvl8pPr>
            <a:lvl9pPr>
              <a:defRPr sz="33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80610" y="1905425"/>
            <a:ext cx="4240530" cy="9604163"/>
          </a:xfrm>
        </p:spPr>
        <p:txBody>
          <a:bodyPr/>
          <a:lstStyle>
            <a:lvl1pPr>
              <a:defRPr sz="5227"/>
            </a:lvl1pPr>
            <a:lvl2pPr>
              <a:defRPr sz="4480"/>
            </a:lvl2pPr>
            <a:lvl3pPr>
              <a:defRPr sz="3733"/>
            </a:lvl3pPr>
            <a:lvl4pPr>
              <a:defRPr sz="3360"/>
            </a:lvl4pPr>
            <a:lvl5pPr>
              <a:defRPr sz="3360"/>
            </a:lvl5pPr>
            <a:lvl6pPr>
              <a:defRPr sz="3360"/>
            </a:lvl6pPr>
            <a:lvl7pPr>
              <a:defRPr sz="3360"/>
            </a:lvl7pPr>
            <a:lvl8pPr>
              <a:defRPr sz="3360"/>
            </a:lvl8pPr>
            <a:lvl9pPr>
              <a:defRPr sz="33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29CDE-4780-F8EC-FCE8-23F4AB61ED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838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2" y="2865546"/>
            <a:ext cx="4242197" cy="1194223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397" indent="0">
              <a:buNone/>
              <a:defRPr sz="3733" b="1"/>
            </a:lvl2pPr>
            <a:lvl3pPr marL="1706795" indent="0">
              <a:buNone/>
              <a:defRPr sz="3360" b="1"/>
            </a:lvl3pPr>
            <a:lvl4pPr marL="2560192" indent="0">
              <a:buNone/>
              <a:defRPr sz="2987" b="1"/>
            </a:lvl4pPr>
            <a:lvl5pPr marL="3413589" indent="0">
              <a:buNone/>
              <a:defRPr sz="2987" b="1"/>
            </a:lvl5pPr>
            <a:lvl6pPr marL="4266987" indent="0">
              <a:buNone/>
              <a:defRPr sz="2987" b="1"/>
            </a:lvl6pPr>
            <a:lvl7pPr marL="5120384" indent="0">
              <a:buNone/>
              <a:defRPr sz="2987" b="1"/>
            </a:lvl7pPr>
            <a:lvl8pPr marL="5973781" indent="0">
              <a:buNone/>
              <a:defRPr sz="2987" b="1"/>
            </a:lvl8pPr>
            <a:lvl9pPr marL="6827179" indent="0">
              <a:buNone/>
              <a:defRPr sz="298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2" y="4059769"/>
            <a:ext cx="4242197" cy="7375737"/>
          </a:xfrm>
        </p:spPr>
        <p:txBody>
          <a:bodyPr/>
          <a:lstStyle>
            <a:lvl1pPr>
              <a:defRPr sz="4480"/>
            </a:lvl1pPr>
            <a:lvl2pPr>
              <a:defRPr sz="3733"/>
            </a:lvl2pPr>
            <a:lvl3pPr>
              <a:defRPr sz="3360"/>
            </a:lvl3pPr>
            <a:lvl4pPr>
              <a:defRPr sz="2987"/>
            </a:lvl4pPr>
            <a:lvl5pPr>
              <a:defRPr sz="2987"/>
            </a:lvl5pPr>
            <a:lvl6pPr>
              <a:defRPr sz="2987"/>
            </a:lvl6pPr>
            <a:lvl7pPr>
              <a:defRPr sz="2987"/>
            </a:lvl7pPr>
            <a:lvl8pPr>
              <a:defRPr sz="2987"/>
            </a:lvl8pPr>
            <a:lvl9pPr>
              <a:defRPr sz="29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7" y="2865546"/>
            <a:ext cx="4243864" cy="1194223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397" indent="0">
              <a:buNone/>
              <a:defRPr sz="3733" b="1"/>
            </a:lvl2pPr>
            <a:lvl3pPr marL="1706795" indent="0">
              <a:buNone/>
              <a:defRPr sz="3360" b="1"/>
            </a:lvl3pPr>
            <a:lvl4pPr marL="2560192" indent="0">
              <a:buNone/>
              <a:defRPr sz="2987" b="1"/>
            </a:lvl4pPr>
            <a:lvl5pPr marL="3413589" indent="0">
              <a:buNone/>
              <a:defRPr sz="2987" b="1"/>
            </a:lvl5pPr>
            <a:lvl6pPr marL="4266987" indent="0">
              <a:buNone/>
              <a:defRPr sz="2987" b="1"/>
            </a:lvl6pPr>
            <a:lvl7pPr marL="5120384" indent="0">
              <a:buNone/>
              <a:defRPr sz="2987" b="1"/>
            </a:lvl7pPr>
            <a:lvl8pPr marL="5973781" indent="0">
              <a:buNone/>
              <a:defRPr sz="2987" b="1"/>
            </a:lvl8pPr>
            <a:lvl9pPr marL="6827179" indent="0">
              <a:buNone/>
              <a:defRPr sz="298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7" y="4059769"/>
            <a:ext cx="4243864" cy="7375737"/>
          </a:xfrm>
        </p:spPr>
        <p:txBody>
          <a:bodyPr/>
          <a:lstStyle>
            <a:lvl1pPr>
              <a:defRPr sz="4480"/>
            </a:lvl1pPr>
            <a:lvl2pPr>
              <a:defRPr sz="3733"/>
            </a:lvl2pPr>
            <a:lvl3pPr>
              <a:defRPr sz="3360"/>
            </a:lvl3pPr>
            <a:lvl4pPr>
              <a:defRPr sz="2987"/>
            </a:lvl4pPr>
            <a:lvl5pPr>
              <a:defRPr sz="2987"/>
            </a:lvl5pPr>
            <a:lvl6pPr>
              <a:defRPr sz="2987"/>
            </a:lvl6pPr>
            <a:lvl7pPr>
              <a:defRPr sz="2987"/>
            </a:lvl7pPr>
            <a:lvl8pPr>
              <a:defRPr sz="2987"/>
            </a:lvl8pPr>
            <a:lvl9pPr>
              <a:defRPr sz="29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B3E3BB-82B5-E691-AE3B-72519ABE1E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746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10">
            <a:extLst>
              <a:ext uri="{FF2B5EF4-FFF2-40B4-BE49-F238E27FC236}">
                <a16:creationId xmlns:a16="http://schemas.microsoft.com/office/drawing/2014/main" id="{AD2026C9-2F93-191B-2146-CA4BAEF2D6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1008" y="216324"/>
            <a:ext cx="151842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Meiryo UI" panose="020B0604030504040204" pitchFamily="50" charset="-128"/>
              </a:rPr>
              <a:t>Confidential</a:t>
            </a:r>
            <a:endParaRPr lang="ja-JP" altLang="en-US" dirty="0">
              <a:solidFill>
                <a:srgbClr val="FF0000"/>
              </a:solidFill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AF59E0-C864-5B43-3062-76C2A20176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963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9312D93-585C-2895-BABB-682E171595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68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2" y="509693"/>
            <a:ext cx="3158729" cy="216916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2" y="509696"/>
            <a:ext cx="5367338" cy="10925811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2" y="2678856"/>
            <a:ext cx="3158729" cy="8756651"/>
          </a:xfrm>
        </p:spPr>
        <p:txBody>
          <a:bodyPr/>
          <a:lstStyle>
            <a:lvl1pPr marL="0" indent="0">
              <a:buNone/>
              <a:defRPr sz="2613"/>
            </a:lvl1pPr>
            <a:lvl2pPr marL="853397" indent="0">
              <a:buNone/>
              <a:defRPr sz="2240"/>
            </a:lvl2pPr>
            <a:lvl3pPr marL="1706795" indent="0">
              <a:buNone/>
              <a:defRPr sz="1867"/>
            </a:lvl3pPr>
            <a:lvl4pPr marL="2560192" indent="0">
              <a:buNone/>
              <a:defRPr sz="1680"/>
            </a:lvl4pPr>
            <a:lvl5pPr marL="3413589" indent="0">
              <a:buNone/>
              <a:defRPr sz="1680"/>
            </a:lvl5pPr>
            <a:lvl6pPr marL="4266987" indent="0">
              <a:buNone/>
              <a:defRPr sz="1680"/>
            </a:lvl6pPr>
            <a:lvl7pPr marL="5120384" indent="0">
              <a:buNone/>
              <a:defRPr sz="1680"/>
            </a:lvl7pPr>
            <a:lvl8pPr marL="5973781" indent="0">
              <a:buNone/>
              <a:defRPr sz="1680"/>
            </a:lvl8pPr>
            <a:lvl9pPr marL="6827179" indent="0">
              <a:buNone/>
              <a:defRPr sz="16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1066C-9F0B-FCF5-13FE-EE4DB93207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番号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893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>
            <a:extLst>
              <a:ext uri="{FF2B5EF4-FFF2-40B4-BE49-F238E27FC236}">
                <a16:creationId xmlns:a16="http://schemas.microsoft.com/office/drawing/2014/main" id="{165E0F37-682F-BA66-1CDA-02635DD9A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9601200" cy="12920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2E1BED3-F1A4-5AA6-189E-58DEF17BD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63368" y="216327"/>
            <a:ext cx="6559154" cy="91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0A9B299-14B0-DC5E-9152-DC49F3EDC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905425"/>
            <a:ext cx="8641080" cy="960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6D501D-480F-9C74-FFB0-3CA656820C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964206" y="352637"/>
            <a:ext cx="2443639" cy="8060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613">
                <a:solidFill>
                  <a:schemeClr val="bg1"/>
                </a:solidFill>
                <a:latin typeface="メイリオ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ja-JP" altLang="en-US" dirty="0"/>
              <a:t>番号</a:t>
            </a:r>
            <a:endParaRPr lang="en-US" altLang="ja-JP" dirty="0"/>
          </a:p>
        </p:txBody>
      </p:sp>
      <p:sp>
        <p:nvSpPr>
          <p:cNvPr id="1030" name="Rectangle 16">
            <a:extLst>
              <a:ext uri="{FF2B5EF4-FFF2-40B4-BE49-F238E27FC236}">
                <a16:creationId xmlns:a16="http://schemas.microsoft.com/office/drawing/2014/main" id="{15137255-9538-8288-B7F2-62F4D18E35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292015"/>
            <a:ext cx="9601200" cy="133351"/>
          </a:xfrm>
          <a:prstGeom prst="rect">
            <a:avLst/>
          </a:prstGeom>
          <a:solidFill>
            <a:srgbClr val="6F91C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latin typeface="メイリオ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45" r:id="rId2"/>
    <p:sldLayoutId id="2147486246" r:id="rId3"/>
    <p:sldLayoutId id="2147486235" r:id="rId4"/>
    <p:sldLayoutId id="2147486236" r:id="rId5"/>
    <p:sldLayoutId id="2147486237" r:id="rId6"/>
    <p:sldLayoutId id="2147486247" r:id="rId7"/>
    <p:sldLayoutId id="2147486238" r:id="rId8"/>
    <p:sldLayoutId id="2147486239" r:id="rId9"/>
    <p:sldLayoutId id="2147486240" r:id="rId10"/>
    <p:sldLayoutId id="2147486241" r:id="rId11"/>
    <p:sldLayoutId id="2147486242" r:id="rId12"/>
    <p:sldLayoutId id="214748624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メイリオ" panose="020B0604030504040204" pitchFamily="50" charset="-128"/>
          <a:ea typeface="Meiryo UI" panose="020B0604030504040204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853397" algn="l" rtl="0" fontAlgn="base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1706795" algn="l" rtl="0" fontAlgn="base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2560192" algn="l" rtl="0" fontAlgn="base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3413589" algn="l" rtl="0" fontAlgn="base">
        <a:spcBef>
          <a:spcPct val="0"/>
        </a:spcBef>
        <a:spcAft>
          <a:spcPct val="0"/>
        </a:spcAft>
        <a:defRPr kumimoji="1" sz="7466" b="1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640048" indent="-640048" algn="l" rtl="0" eaLnBrk="0" fontAlgn="base" hangingPunct="0">
        <a:spcBef>
          <a:spcPct val="20000"/>
        </a:spcBef>
        <a:spcAft>
          <a:spcPct val="0"/>
        </a:spcAft>
        <a:buChar char="•"/>
        <a:defRPr kumimoji="1" sz="5973">
          <a:solidFill>
            <a:schemeClr val="tx1"/>
          </a:solidFill>
          <a:latin typeface="メイリオ" panose="020B0604030504040204" pitchFamily="50" charset="-128"/>
          <a:ea typeface="Meiryo UI" panose="020B0604030504040204" pitchFamily="50" charset="-128"/>
          <a:cs typeface="+mn-cs"/>
        </a:defRPr>
      </a:lvl1pPr>
      <a:lvl2pPr marL="1386772" indent="-533375" algn="l" rtl="0" eaLnBrk="0" fontAlgn="base" hangingPunct="0">
        <a:spcBef>
          <a:spcPct val="20000"/>
        </a:spcBef>
        <a:spcAft>
          <a:spcPct val="0"/>
        </a:spcAft>
        <a:buChar char="–"/>
        <a:defRPr kumimoji="1" sz="5227">
          <a:solidFill>
            <a:schemeClr val="tx1"/>
          </a:solidFill>
          <a:latin typeface="メイリオ" panose="020B0604030504040204" pitchFamily="50" charset="-128"/>
          <a:ea typeface="Meiryo UI" panose="020B0604030504040204" pitchFamily="50" charset="-128"/>
        </a:defRPr>
      </a:lvl2pPr>
      <a:lvl3pPr marL="2133493" indent="-426699" algn="l" rtl="0" eaLnBrk="0" fontAlgn="base" hangingPunct="0">
        <a:spcBef>
          <a:spcPct val="20000"/>
        </a:spcBef>
        <a:spcAft>
          <a:spcPct val="0"/>
        </a:spcAft>
        <a:buChar char="•"/>
        <a:defRPr kumimoji="1" sz="4480">
          <a:solidFill>
            <a:schemeClr val="tx1"/>
          </a:solidFill>
          <a:latin typeface="メイリオ" panose="020B0604030504040204" pitchFamily="50" charset="-128"/>
          <a:ea typeface="Meiryo UI" panose="020B0604030504040204" pitchFamily="50" charset="-128"/>
        </a:defRPr>
      </a:lvl3pPr>
      <a:lvl4pPr marL="2986891" indent="-426699" algn="l" rtl="0" eaLnBrk="0" fontAlgn="base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メイリオ" panose="020B0604030504040204" pitchFamily="50" charset="-128"/>
          <a:ea typeface="Meiryo UI" panose="020B0604030504040204" pitchFamily="50" charset="-128"/>
        </a:defRPr>
      </a:lvl4pPr>
      <a:lvl5pPr marL="3840288" indent="-426699" algn="l" rtl="0" eaLnBrk="0" fontAlgn="base" hangingPunct="0">
        <a:spcBef>
          <a:spcPct val="20000"/>
        </a:spcBef>
        <a:spcAft>
          <a:spcPct val="0"/>
        </a:spcAft>
        <a:buChar char="»"/>
        <a:defRPr kumimoji="1" sz="3733">
          <a:solidFill>
            <a:schemeClr val="tx1"/>
          </a:solidFill>
          <a:latin typeface="メイリオ" panose="020B0604030504040204" pitchFamily="50" charset="-128"/>
          <a:ea typeface="Meiryo UI" panose="020B0604030504040204" pitchFamily="50" charset="-128"/>
        </a:defRPr>
      </a:lvl5pPr>
      <a:lvl6pPr marL="4693685" indent="-426699" algn="l" rtl="0" fontAlgn="base">
        <a:spcBef>
          <a:spcPct val="20000"/>
        </a:spcBef>
        <a:spcAft>
          <a:spcPct val="0"/>
        </a:spcAft>
        <a:buChar char="»"/>
        <a:defRPr kumimoji="1" sz="3733">
          <a:solidFill>
            <a:schemeClr val="tx1"/>
          </a:solidFill>
          <a:latin typeface="+mn-lt"/>
          <a:ea typeface="+mn-ea"/>
        </a:defRPr>
      </a:lvl6pPr>
      <a:lvl7pPr marL="5547083" indent="-426699" algn="l" rtl="0" fontAlgn="base">
        <a:spcBef>
          <a:spcPct val="20000"/>
        </a:spcBef>
        <a:spcAft>
          <a:spcPct val="0"/>
        </a:spcAft>
        <a:buChar char="»"/>
        <a:defRPr kumimoji="1" sz="3733">
          <a:solidFill>
            <a:schemeClr val="tx1"/>
          </a:solidFill>
          <a:latin typeface="+mn-lt"/>
          <a:ea typeface="+mn-ea"/>
        </a:defRPr>
      </a:lvl7pPr>
      <a:lvl8pPr marL="6400480" indent="-426699" algn="l" rtl="0" fontAlgn="base">
        <a:spcBef>
          <a:spcPct val="20000"/>
        </a:spcBef>
        <a:spcAft>
          <a:spcPct val="0"/>
        </a:spcAft>
        <a:buChar char="»"/>
        <a:defRPr kumimoji="1" sz="3733">
          <a:solidFill>
            <a:schemeClr val="tx1"/>
          </a:solidFill>
          <a:latin typeface="+mn-lt"/>
          <a:ea typeface="+mn-ea"/>
        </a:defRPr>
      </a:lvl8pPr>
      <a:lvl9pPr marL="7253877" indent="-426699" algn="l" rtl="0" fontAlgn="base">
        <a:spcBef>
          <a:spcPct val="20000"/>
        </a:spcBef>
        <a:spcAft>
          <a:spcPct val="0"/>
        </a:spcAft>
        <a:buChar char="»"/>
        <a:defRPr kumimoji="1" sz="3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397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795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192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589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6987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384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3781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179" algn="l" defTabSz="1706795" rtl="0" eaLnBrk="1" latinLnBrk="0" hangingPunct="1"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microsoft.com/office/2018/10/relationships/comments" Target="../comments/modernComment_10C_35AC52C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図 1058">
            <a:extLst>
              <a:ext uri="{FF2B5EF4-FFF2-40B4-BE49-F238E27FC236}">
                <a16:creationId xmlns:a16="http://schemas.microsoft.com/office/drawing/2014/main" id="{862273B3-1FD1-7B0F-AE16-892345C14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21254"/>
          <a:stretch/>
        </p:blipFill>
        <p:spPr>
          <a:xfrm>
            <a:off x="0" y="0"/>
            <a:ext cx="11641972" cy="14593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D3737F-4036-8A05-46BE-8163FB0F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25776" y="11911814"/>
            <a:ext cx="816741" cy="681567"/>
          </a:xfrm>
          <a:prstGeom prst="rect">
            <a:avLst/>
          </a:prstGeom>
        </p:spPr>
        <p:txBody>
          <a:bodyPr vert="horz" lIns="170688" tIns="85344" rIns="170688" bIns="85344" rtlCol="0" anchor="ctr"/>
          <a:lstStyle>
            <a:defPPr>
              <a:defRPr lang="ja-JP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1" sz="2240" b="1" kern="12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1pPr>
            <a:lvl2pPr marL="853397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1706795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2560192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3413589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4266987" algn="l" defTabSz="1706795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5120384" algn="l" defTabSz="1706795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5973781" algn="l" defTabSz="1706795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6827179" algn="l" defTabSz="1706795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EFAFCA3B-E3A2-4C03-AAB3-AFB7F4BBC5C3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>
                <a:defRPr/>
              </a:pPr>
              <a:t>0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68">
            <a:extLst>
              <a:ext uri="{FF2B5EF4-FFF2-40B4-BE49-F238E27FC236}">
                <a16:creationId xmlns:a16="http://schemas.microsoft.com/office/drawing/2014/main" id="{521A9A22-9936-F221-0692-DC0C2783D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83" y="265311"/>
            <a:ext cx="9590986" cy="1031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溶接技能の見える化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―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溶接技能継承支援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―</a:t>
            </a:r>
          </a:p>
          <a:p>
            <a:pPr>
              <a:lnSpc>
                <a:spcPts val="600"/>
              </a:lnSpc>
            </a:pP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複数カメラで溶接を記録し、技能継承の効率化をサポートします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D622B382-ED27-71D8-530F-280F076D5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34" y="2129194"/>
            <a:ext cx="3998326" cy="233685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6BAF95D-3984-794C-EBE6-B6887735C3F0}"/>
              </a:ext>
            </a:extLst>
          </p:cNvPr>
          <p:cNvSpPr/>
          <p:nvPr/>
        </p:nvSpPr>
        <p:spPr>
          <a:xfrm>
            <a:off x="118118" y="1553352"/>
            <a:ext cx="9363002" cy="5269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D12A2F9-8128-CAB2-D53E-4F1FA59FB093}"/>
              </a:ext>
            </a:extLst>
          </p:cNvPr>
          <p:cNvSpPr txBox="1"/>
          <p:nvPr/>
        </p:nvSpPr>
        <p:spPr>
          <a:xfrm>
            <a:off x="3072408" y="1546647"/>
            <a:ext cx="4131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多点動画観察システム</a:t>
            </a: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138FE8E4-34BD-8B43-492E-49758E443DA6}"/>
              </a:ext>
            </a:extLst>
          </p:cNvPr>
          <p:cNvSpPr txBox="1"/>
          <p:nvPr/>
        </p:nvSpPr>
        <p:spPr>
          <a:xfrm>
            <a:off x="4948949" y="2174372"/>
            <a:ext cx="46815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溶接のポイントとなる映像を撮影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①溶接士の視野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（アークや溶融池）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②トーチ角度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③姿勢                        ・・・など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同期した映像をパソコンに保存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266700" indent="-266700"/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一連の動作を客観視し、正確なフィード バックに役立つ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8FEB5B-5F5B-E114-7EF5-DCA15E2931B5}"/>
              </a:ext>
            </a:extLst>
          </p:cNvPr>
          <p:cNvSpPr/>
          <p:nvPr/>
        </p:nvSpPr>
        <p:spPr>
          <a:xfrm>
            <a:off x="3302755" y="3776022"/>
            <a:ext cx="1219049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 descr="パソコンの画面&#10;&#10;AI 生成コンテンツは誤りを含む可能性があります。">
            <a:extLst>
              <a:ext uri="{FF2B5EF4-FFF2-40B4-BE49-F238E27FC236}">
                <a16:creationId xmlns:a16="http://schemas.microsoft.com/office/drawing/2014/main" id="{DE7493A7-E47C-5430-E900-2E9A8ABD7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3504627"/>
            <a:ext cx="1219048" cy="121904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D47748-89A0-C9A0-B439-FA47313FD0ED}"/>
              </a:ext>
            </a:extLst>
          </p:cNvPr>
          <p:cNvSpPr txBox="1"/>
          <p:nvPr/>
        </p:nvSpPr>
        <p:spPr>
          <a:xfrm>
            <a:off x="3378211" y="4456584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パソコン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B4A993F-DC91-9F31-5051-7A86FF667EDF}"/>
              </a:ext>
            </a:extLst>
          </p:cNvPr>
          <p:cNvGrpSpPr/>
          <p:nvPr/>
        </p:nvGrpSpPr>
        <p:grpSpPr>
          <a:xfrm>
            <a:off x="159688" y="4702805"/>
            <a:ext cx="9363002" cy="526968"/>
            <a:chOff x="159688" y="5189130"/>
            <a:chExt cx="9363002" cy="526968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99E3B81-5B24-99BD-7035-D6D87DE86396}"/>
                </a:ext>
              </a:extLst>
            </p:cNvPr>
            <p:cNvSpPr/>
            <p:nvPr/>
          </p:nvSpPr>
          <p:spPr>
            <a:xfrm>
              <a:off x="159688" y="5189130"/>
              <a:ext cx="9363002" cy="5269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339EE0-7E1C-304E-84D4-AC84E9EAB46E}"/>
                </a:ext>
              </a:extLst>
            </p:cNvPr>
            <p:cNvSpPr txBox="1"/>
            <p:nvPr/>
          </p:nvSpPr>
          <p:spPr>
            <a:xfrm>
              <a:off x="2296873" y="5219055"/>
              <a:ext cx="50886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溶接士の視野を撮影可能な小型カメラ</a:t>
              </a:r>
            </a:p>
          </p:txBody>
        </p:sp>
      </p:grpSp>
      <p:pic>
        <p:nvPicPr>
          <p:cNvPr id="12" name="図 11" descr="帽子をかぶった男性のcg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D5F2804-2905-3360-B8DA-DC445871F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7" y="5623652"/>
            <a:ext cx="1973435" cy="168185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8A6D46-2851-1922-55DF-261D3211F5D1}"/>
              </a:ext>
            </a:extLst>
          </p:cNvPr>
          <p:cNvSpPr txBox="1"/>
          <p:nvPr/>
        </p:nvSpPr>
        <p:spPr>
          <a:xfrm>
            <a:off x="3041775" y="7362255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カメラ装着状況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84BF5C1-54BC-4868-3534-6270116AEDB9}"/>
              </a:ext>
            </a:extLst>
          </p:cNvPr>
          <p:cNvCxnSpPr>
            <a:endCxn id="15" idx="2"/>
          </p:cNvCxnSpPr>
          <p:nvPr/>
        </p:nvCxnSpPr>
        <p:spPr bwMode="auto">
          <a:xfrm flipV="1">
            <a:off x="3852169" y="5874678"/>
            <a:ext cx="722056" cy="487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7EB09C-CC36-A3FD-E07C-627772211472}"/>
              </a:ext>
            </a:extLst>
          </p:cNvPr>
          <p:cNvSpPr txBox="1"/>
          <p:nvPr/>
        </p:nvSpPr>
        <p:spPr>
          <a:xfrm>
            <a:off x="4131825" y="5566901"/>
            <a:ext cx="88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カメラ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971F9175-AA3E-84F7-1B8D-CA8D6789E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0943"/>
              </p:ext>
            </p:extLst>
          </p:nvPr>
        </p:nvGraphicFramePr>
        <p:xfrm>
          <a:off x="4906798" y="5377675"/>
          <a:ext cx="4555173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2618">
                  <a:extLst>
                    <a:ext uri="{9D8B030D-6E8A-4147-A177-3AD203B41FA5}">
                      <a16:colId xmlns:a16="http://schemas.microsoft.com/office/drawing/2014/main" val="1417807426"/>
                    </a:ext>
                  </a:extLst>
                </a:gridCol>
                <a:gridCol w="2662555">
                  <a:extLst>
                    <a:ext uri="{9D8B030D-6E8A-4147-A177-3AD203B41FA5}">
                      <a16:colId xmlns:a16="http://schemas.microsoft.com/office/drawing/2014/main" val="2081523913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本体重量</a:t>
                      </a:r>
                      <a:endParaRPr kumimoji="1" lang="en-US" altLang="ja-JP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メガネフレーム除く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g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866933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レンズ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M8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レンズ、焦点距離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:3.5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69252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フォーカス調整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VCM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PC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からピント調整可能）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41982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接続端子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USB2.0(USB-</a:t>
                      </a:r>
                      <a:r>
                        <a:rPr kumimoji="1" lang="en-US" altLang="ja-JP" sz="14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TypeB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042210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解像度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1280×720pixel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255894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撮影速度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25fps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8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ダイナミックレンジ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120db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18612"/>
                  </a:ext>
                </a:extLst>
              </a:tr>
            </a:tbl>
          </a:graphicData>
        </a:graphic>
      </p:graphicFrame>
      <p:pic>
        <p:nvPicPr>
          <p:cNvPr id="20" name="図 19" descr="屋内, テーブル, 座る, 小さ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A0A79D8-811A-0015-26F5-3CA2ADA92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5"/>
          <a:stretch>
            <a:fillRect/>
          </a:stretch>
        </p:blipFill>
        <p:spPr>
          <a:xfrm>
            <a:off x="139229" y="5462579"/>
            <a:ext cx="2689135" cy="198305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574009C-9515-6B8F-C041-EA701F366C3E}"/>
              </a:ext>
            </a:extLst>
          </p:cNvPr>
          <p:cNvSpPr txBox="1"/>
          <p:nvPr/>
        </p:nvSpPr>
        <p:spPr>
          <a:xfrm>
            <a:off x="718208" y="7416858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メガネ型溶接カメラ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711E57B-C59A-7CE5-9969-01E8858B1EAF}"/>
              </a:ext>
            </a:extLst>
          </p:cNvPr>
          <p:cNvSpPr/>
          <p:nvPr/>
        </p:nvSpPr>
        <p:spPr>
          <a:xfrm>
            <a:off x="124297" y="8489032"/>
            <a:ext cx="3929288" cy="5269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EAA5D0-693B-EC9D-1F19-136F8F5A37CF}"/>
              </a:ext>
            </a:extLst>
          </p:cNvPr>
          <p:cNvSpPr txBox="1"/>
          <p:nvPr/>
        </p:nvSpPr>
        <p:spPr>
          <a:xfrm>
            <a:off x="322183" y="7913861"/>
            <a:ext cx="9582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人の眼と同じ明るさセンサーを持つ小型カメラを目線と同じ位置にセットし撮影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6DAD2E7-80D2-364C-1AF9-3D4529E0CD6B}"/>
              </a:ext>
            </a:extLst>
          </p:cNvPr>
          <p:cNvSpPr/>
          <p:nvPr/>
        </p:nvSpPr>
        <p:spPr>
          <a:xfrm>
            <a:off x="-23936" y="12073465"/>
            <a:ext cx="9582378" cy="7360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774DF93-D528-FA07-04ED-A85C45C56899}"/>
              </a:ext>
            </a:extLst>
          </p:cNvPr>
          <p:cNvSpPr txBox="1"/>
          <p:nvPr/>
        </p:nvSpPr>
        <p:spPr>
          <a:xfrm>
            <a:off x="1272208" y="12101626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コベルコ溶接テクノでは、溶接技能継承の支援サービスを</a:t>
            </a:r>
            <a:endParaRPr lang="en-US" altLang="ja-JP" sz="2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実施いたします。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999196BE-9161-9FC8-A73D-AC3FE5E6020C}"/>
              </a:ext>
            </a:extLst>
          </p:cNvPr>
          <p:cNvSpPr txBox="1"/>
          <p:nvPr/>
        </p:nvSpPr>
        <p:spPr>
          <a:xfrm>
            <a:off x="1406316" y="852791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実施例</a:t>
            </a:r>
            <a:r>
              <a:rPr kumimoji="1" lang="en-US" altLang="ja-JP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endParaRPr kumimoji="1" lang="ja-JP" altLang="en-US" sz="2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26" name="正方形/長方形 1025">
            <a:extLst>
              <a:ext uri="{FF2B5EF4-FFF2-40B4-BE49-F238E27FC236}">
                <a16:creationId xmlns:a16="http://schemas.microsoft.com/office/drawing/2014/main" id="{4AE1099C-D145-0A99-6C95-8DD03AF88323}"/>
              </a:ext>
            </a:extLst>
          </p:cNvPr>
          <p:cNvSpPr/>
          <p:nvPr/>
        </p:nvSpPr>
        <p:spPr>
          <a:xfrm>
            <a:off x="7511504" y="12098774"/>
            <a:ext cx="675208" cy="6726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pic>
        <p:nvPicPr>
          <p:cNvPr id="1027" name="図 1026">
            <a:extLst>
              <a:ext uri="{FF2B5EF4-FFF2-40B4-BE49-F238E27FC236}">
                <a16:creationId xmlns:a16="http://schemas.microsoft.com/office/drawing/2014/main" id="{416EDCC6-BFD3-368A-D488-3BC560631E6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260" b="2116"/>
          <a:stretch/>
        </p:blipFill>
        <p:spPr>
          <a:xfrm>
            <a:off x="237585" y="9065096"/>
            <a:ext cx="3482895" cy="1952042"/>
          </a:xfrm>
          <a:prstGeom prst="rect">
            <a:avLst/>
          </a:prstGeom>
        </p:spPr>
      </p:pic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F71A4AE6-E638-DB7A-3E85-BCB9ADB6F28E}"/>
              </a:ext>
            </a:extLst>
          </p:cNvPr>
          <p:cNvSpPr txBox="1"/>
          <p:nvPr/>
        </p:nvSpPr>
        <p:spPr>
          <a:xfrm>
            <a:off x="1099624" y="1105700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固定管のティグ溶接</a:t>
            </a:r>
          </a:p>
        </p:txBody>
      </p:sp>
      <p:sp>
        <p:nvSpPr>
          <p:cNvPr id="1030" name="テキスト ボックス 1029">
            <a:extLst>
              <a:ext uri="{FF2B5EF4-FFF2-40B4-BE49-F238E27FC236}">
                <a16:creationId xmlns:a16="http://schemas.microsoft.com/office/drawing/2014/main" id="{7DEA42B4-F2FF-2448-9E06-5D1C61748258}"/>
              </a:ext>
            </a:extLst>
          </p:cNvPr>
          <p:cNvSpPr txBox="1"/>
          <p:nvPr/>
        </p:nvSpPr>
        <p:spPr>
          <a:xfrm>
            <a:off x="48072" y="11381546"/>
            <a:ext cx="4192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溶接姿勢が刻々と変化しても溶接士と同じ視野で撮影が可能。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31" name="正方形/長方形 1030">
            <a:extLst>
              <a:ext uri="{FF2B5EF4-FFF2-40B4-BE49-F238E27FC236}">
                <a16:creationId xmlns:a16="http://schemas.microsoft.com/office/drawing/2014/main" id="{7D809CC2-BD6C-8116-1678-F84CD3D9EFC7}"/>
              </a:ext>
            </a:extLst>
          </p:cNvPr>
          <p:cNvSpPr/>
          <p:nvPr/>
        </p:nvSpPr>
        <p:spPr>
          <a:xfrm>
            <a:off x="4226127" y="8472928"/>
            <a:ext cx="5250775" cy="52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018A3206-99A3-3191-642D-64E9DB88C1E2}"/>
              </a:ext>
            </a:extLst>
          </p:cNvPr>
          <p:cNvSpPr txBox="1"/>
          <p:nvPr/>
        </p:nvSpPr>
        <p:spPr>
          <a:xfrm>
            <a:off x="5016624" y="8504063"/>
            <a:ext cx="3681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実施例</a:t>
            </a:r>
            <a:r>
              <a:rPr lang="en-US" altLang="ja-JP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（溶込み不良の改善）</a:t>
            </a:r>
            <a:endParaRPr kumimoji="1" lang="ja-JP" altLang="en-US" sz="2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7BD91464-AED1-E9A0-7508-64EC899A4F51}"/>
              </a:ext>
            </a:extLst>
          </p:cNvPr>
          <p:cNvSpPr txBox="1"/>
          <p:nvPr/>
        </p:nvSpPr>
        <p:spPr>
          <a:xfrm>
            <a:off x="645913" y="9088401"/>
            <a:ext cx="95410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溶接士の視野</a:t>
            </a:r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46B47691-D619-8D11-B050-42957E1C4F86}"/>
              </a:ext>
            </a:extLst>
          </p:cNvPr>
          <p:cNvSpPr txBox="1"/>
          <p:nvPr/>
        </p:nvSpPr>
        <p:spPr>
          <a:xfrm>
            <a:off x="2703270" y="9075444"/>
            <a:ext cx="44114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姿勢</a:t>
            </a:r>
            <a:endParaRPr kumimoji="1" lang="ja-JP" altLang="en-US" sz="10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E2BDCBD8-6551-DA71-5A1B-A94EB513BBDB}"/>
              </a:ext>
            </a:extLst>
          </p:cNvPr>
          <p:cNvSpPr txBox="1"/>
          <p:nvPr/>
        </p:nvSpPr>
        <p:spPr>
          <a:xfrm>
            <a:off x="879051" y="10070607"/>
            <a:ext cx="56938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管内部</a:t>
            </a:r>
          </a:p>
        </p:txBody>
      </p:sp>
      <p:graphicFrame>
        <p:nvGraphicFramePr>
          <p:cNvPr id="1038" name="表 1037">
            <a:extLst>
              <a:ext uri="{FF2B5EF4-FFF2-40B4-BE49-F238E27FC236}">
                <a16:creationId xmlns:a16="http://schemas.microsoft.com/office/drawing/2014/main" id="{EF0C906D-907A-366F-C128-C3DDBE139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58387"/>
              </p:ext>
            </p:extLst>
          </p:nvPr>
        </p:nvGraphicFramePr>
        <p:xfrm>
          <a:off x="4421892" y="9065096"/>
          <a:ext cx="4555172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4448">
                  <a:extLst>
                    <a:ext uri="{9D8B030D-6E8A-4147-A177-3AD203B41FA5}">
                      <a16:colId xmlns:a16="http://schemas.microsoft.com/office/drawing/2014/main" val="1417807426"/>
                    </a:ext>
                  </a:extLst>
                </a:gridCol>
                <a:gridCol w="1680362">
                  <a:extLst>
                    <a:ext uri="{9D8B030D-6E8A-4147-A177-3AD203B41FA5}">
                      <a16:colId xmlns:a16="http://schemas.microsoft.com/office/drawing/2014/main" val="2081523913"/>
                    </a:ext>
                  </a:extLst>
                </a:gridCol>
                <a:gridCol w="1680362">
                  <a:extLst>
                    <a:ext uri="{9D8B030D-6E8A-4147-A177-3AD203B41FA5}">
                      <a16:colId xmlns:a16="http://schemas.microsoft.com/office/drawing/2014/main" val="119765677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良い例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悪い例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866933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電流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331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350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769252"/>
                  </a:ext>
                </a:extLst>
              </a:tr>
              <a:tr h="8667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溶融池</a:t>
                      </a:r>
                      <a:endParaRPr kumimoji="1" lang="en-US" altLang="ja-JP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&amp;</a:t>
                      </a:r>
                    </a:p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アーク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741982"/>
                  </a:ext>
                </a:extLst>
              </a:tr>
              <a:tr h="8999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断面マクロ</a:t>
                      </a:r>
                      <a:endParaRPr kumimoji="1" lang="en-US" altLang="ja-JP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042210"/>
                  </a:ext>
                </a:extLst>
              </a:tr>
            </a:tbl>
          </a:graphicData>
        </a:graphic>
      </p:graphicFrame>
      <p:pic>
        <p:nvPicPr>
          <p:cNvPr id="1040" name="図 1039">
            <a:extLst>
              <a:ext uri="{FF2B5EF4-FFF2-40B4-BE49-F238E27FC236}">
                <a16:creationId xmlns:a16="http://schemas.microsoft.com/office/drawing/2014/main" id="{4B762415-3AF9-20E0-685E-201C72E6E0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575" y="9710780"/>
            <a:ext cx="1592631" cy="794661"/>
          </a:xfrm>
          <a:prstGeom prst="rect">
            <a:avLst/>
          </a:prstGeom>
        </p:spPr>
      </p:pic>
      <p:pic>
        <p:nvPicPr>
          <p:cNvPr id="1042" name="図 1041">
            <a:extLst>
              <a:ext uri="{FF2B5EF4-FFF2-40B4-BE49-F238E27FC236}">
                <a16:creationId xmlns:a16="http://schemas.microsoft.com/office/drawing/2014/main" id="{867C4687-C80F-6367-E85D-C229533634D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150"/>
          <a:stretch>
            <a:fillRect/>
          </a:stretch>
        </p:blipFill>
        <p:spPr>
          <a:xfrm>
            <a:off x="7347164" y="9706339"/>
            <a:ext cx="1592631" cy="794661"/>
          </a:xfrm>
          <a:prstGeom prst="rect">
            <a:avLst/>
          </a:prstGeom>
        </p:spPr>
      </p:pic>
      <p:pic>
        <p:nvPicPr>
          <p:cNvPr id="1043" name="図 1042" descr="棒, コンピュータ, 猫, レンガ が含まれている画像&#10;&#10;自動的に生成された説明">
            <a:extLst>
              <a:ext uri="{FF2B5EF4-FFF2-40B4-BE49-F238E27FC236}">
                <a16:creationId xmlns:a16="http://schemas.microsoft.com/office/drawing/2014/main" id="{5E10CFAA-2574-1824-6B76-BF6018EA43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3"/>
          <a:stretch>
            <a:fillRect/>
          </a:stretch>
        </p:blipFill>
        <p:spPr>
          <a:xfrm>
            <a:off x="5664575" y="10553459"/>
            <a:ext cx="1592630" cy="869146"/>
          </a:xfrm>
          <a:prstGeom prst="rect">
            <a:avLst/>
          </a:prstGeom>
        </p:spPr>
      </p:pic>
      <p:pic>
        <p:nvPicPr>
          <p:cNvPr id="1044" name="図 104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1A60D2F8-FFC5-0CE1-6F41-0E7CB8F32D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4"/>
          <a:stretch>
            <a:fillRect/>
          </a:stretch>
        </p:blipFill>
        <p:spPr>
          <a:xfrm>
            <a:off x="7370473" y="10566606"/>
            <a:ext cx="1569322" cy="860402"/>
          </a:xfrm>
          <a:prstGeom prst="rect">
            <a:avLst/>
          </a:prstGeom>
        </p:spPr>
      </p:pic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51F5A315-A791-11D9-DE6C-1E81E2D422F8}"/>
              </a:ext>
            </a:extLst>
          </p:cNvPr>
          <p:cNvSpPr txBox="1"/>
          <p:nvPr/>
        </p:nvSpPr>
        <p:spPr>
          <a:xfrm>
            <a:off x="4979715" y="11535372"/>
            <a:ext cx="4650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溶接課題解決のアドバイスも対応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C7EE2F-AFB3-0111-B8CB-ACB888A47BBA}"/>
              </a:ext>
            </a:extLst>
          </p:cNvPr>
          <p:cNvSpPr txBox="1"/>
          <p:nvPr/>
        </p:nvSpPr>
        <p:spPr>
          <a:xfrm>
            <a:off x="5781858" y="9731049"/>
            <a:ext cx="1358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アークを開先に当てる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8A83AEF-B0F8-F87F-5839-20B3B9CDA2D0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460890" y="9929192"/>
            <a:ext cx="139910" cy="1744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0B0677-1094-07DD-6E5E-FBE77338C3A1}"/>
              </a:ext>
            </a:extLst>
          </p:cNvPr>
          <p:cNvSpPr txBox="1"/>
          <p:nvPr/>
        </p:nvSpPr>
        <p:spPr>
          <a:xfrm>
            <a:off x="7444423" y="9706339"/>
            <a:ext cx="1502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アークより溶融池が先行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F94BDAC-40D4-7251-B946-9C673AF0E130}"/>
              </a:ext>
            </a:extLst>
          </p:cNvPr>
          <p:cNvCxnSpPr>
            <a:cxnSpLocks/>
          </p:cNvCxnSpPr>
          <p:nvPr/>
        </p:nvCxnSpPr>
        <p:spPr>
          <a:xfrm>
            <a:off x="1099624" y="1720280"/>
            <a:ext cx="7840171" cy="103092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6EA3DC1-AE1C-097B-0BCB-97FA89D9498B}"/>
              </a:ext>
            </a:extLst>
          </p:cNvPr>
          <p:cNvCxnSpPr>
            <a:cxnSpLocks/>
          </p:cNvCxnSpPr>
          <p:nvPr/>
        </p:nvCxnSpPr>
        <p:spPr>
          <a:xfrm flipH="1">
            <a:off x="933768" y="1654674"/>
            <a:ext cx="7489258" cy="95935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図 1058">
            <a:extLst>
              <a:ext uri="{FF2B5EF4-FFF2-40B4-BE49-F238E27FC236}">
                <a16:creationId xmlns:a16="http://schemas.microsoft.com/office/drawing/2014/main" id="{862273B3-1FD1-7B0F-AE16-892345C14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21254"/>
          <a:stretch/>
        </p:blipFill>
        <p:spPr>
          <a:xfrm>
            <a:off x="0" y="0"/>
            <a:ext cx="11641972" cy="1459300"/>
          </a:xfrm>
          <a:prstGeom prst="rect">
            <a:avLst/>
          </a:prstGeom>
        </p:spPr>
      </p:pic>
      <p:sp>
        <p:nvSpPr>
          <p:cNvPr id="23" name="テキスト ボックス 68">
            <a:extLst>
              <a:ext uri="{FF2B5EF4-FFF2-40B4-BE49-F238E27FC236}">
                <a16:creationId xmlns:a16="http://schemas.microsoft.com/office/drawing/2014/main" id="{521A9A22-9936-F221-0692-DC0C2783D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83" y="265311"/>
            <a:ext cx="9590986" cy="1031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9pPr>
          </a:lstStyle>
          <a:p>
            <a:r>
              <a:rPr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溶接技能の見える化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―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溶接技能継承支援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―</a:t>
            </a:r>
          </a:p>
          <a:p>
            <a:pPr>
              <a:lnSpc>
                <a:spcPts val="600"/>
              </a:lnSpc>
            </a:pP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複数カメラで溶接を記録し、技能継承の効率化をサポートします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D622B382-ED27-71D8-530F-280F076D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34" y="5745259"/>
            <a:ext cx="3998326" cy="233685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6BAF95D-3984-794C-EBE6-B6887735C3F0}"/>
              </a:ext>
            </a:extLst>
          </p:cNvPr>
          <p:cNvSpPr/>
          <p:nvPr/>
        </p:nvSpPr>
        <p:spPr>
          <a:xfrm>
            <a:off x="118118" y="5241425"/>
            <a:ext cx="9363002" cy="5269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D12A2F9-8128-CAB2-D53E-4F1FA59FB093}"/>
              </a:ext>
            </a:extLst>
          </p:cNvPr>
          <p:cNvSpPr txBox="1"/>
          <p:nvPr/>
        </p:nvSpPr>
        <p:spPr>
          <a:xfrm>
            <a:off x="3072408" y="5234720"/>
            <a:ext cx="4131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多点動画観察システム</a:t>
            </a: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138FE8E4-34BD-8B43-492E-49758E443DA6}"/>
              </a:ext>
            </a:extLst>
          </p:cNvPr>
          <p:cNvSpPr txBox="1"/>
          <p:nvPr/>
        </p:nvSpPr>
        <p:spPr>
          <a:xfrm>
            <a:off x="4948949" y="5790437"/>
            <a:ext cx="46815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溶接のポイントとなる映像を撮影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①溶接士の視野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（アークや溶融池）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②トーチ角度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③姿勢                        ・・・など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同期した映像をパソコンに保存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266700" indent="-266700"/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■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一連の動作を客観視し、正確なフィード バックに役立つ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8FEB5B-5F5B-E114-7EF5-DCA15E2931B5}"/>
              </a:ext>
            </a:extLst>
          </p:cNvPr>
          <p:cNvSpPr/>
          <p:nvPr/>
        </p:nvSpPr>
        <p:spPr>
          <a:xfrm>
            <a:off x="3302755" y="7392087"/>
            <a:ext cx="1219049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 descr="パソコンの画面&#10;&#10;AI 生成コンテンツは誤りを含む可能性があります。">
            <a:extLst>
              <a:ext uri="{FF2B5EF4-FFF2-40B4-BE49-F238E27FC236}">
                <a16:creationId xmlns:a16="http://schemas.microsoft.com/office/drawing/2014/main" id="{DE7493A7-E47C-5430-E900-2E9A8ABD7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7120692"/>
            <a:ext cx="1219048" cy="121904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D47748-89A0-C9A0-B439-FA47313FD0ED}"/>
              </a:ext>
            </a:extLst>
          </p:cNvPr>
          <p:cNvSpPr txBox="1"/>
          <p:nvPr/>
        </p:nvSpPr>
        <p:spPr>
          <a:xfrm>
            <a:off x="3378211" y="807264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パソコン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711E57B-C59A-7CE5-9969-01E8858B1EAF}"/>
              </a:ext>
            </a:extLst>
          </p:cNvPr>
          <p:cNvSpPr/>
          <p:nvPr/>
        </p:nvSpPr>
        <p:spPr>
          <a:xfrm>
            <a:off x="124297" y="8489032"/>
            <a:ext cx="3929288" cy="5070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6DAD2E7-80D2-364C-1AF9-3D4529E0CD6B}"/>
              </a:ext>
            </a:extLst>
          </p:cNvPr>
          <p:cNvSpPr/>
          <p:nvPr/>
        </p:nvSpPr>
        <p:spPr>
          <a:xfrm>
            <a:off x="-23936" y="12073465"/>
            <a:ext cx="9582378" cy="7360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774DF93-D528-FA07-04ED-A85C45C56899}"/>
              </a:ext>
            </a:extLst>
          </p:cNvPr>
          <p:cNvSpPr txBox="1"/>
          <p:nvPr/>
        </p:nvSpPr>
        <p:spPr>
          <a:xfrm>
            <a:off x="1272208" y="12101626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コベルコ溶接テクノでは、溶接技能継承の支援サービスを</a:t>
            </a:r>
            <a:endParaRPr lang="en-US" altLang="ja-JP" sz="2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実施いたします。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999196BE-9161-9FC8-A73D-AC3FE5E6020C}"/>
              </a:ext>
            </a:extLst>
          </p:cNvPr>
          <p:cNvSpPr txBox="1"/>
          <p:nvPr/>
        </p:nvSpPr>
        <p:spPr>
          <a:xfrm>
            <a:off x="941409" y="8541012"/>
            <a:ext cx="2647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多点動画撮影事例</a:t>
            </a:r>
          </a:p>
        </p:txBody>
      </p:sp>
      <p:pic>
        <p:nvPicPr>
          <p:cNvPr id="1027" name="図 1026">
            <a:extLst>
              <a:ext uri="{FF2B5EF4-FFF2-40B4-BE49-F238E27FC236}">
                <a16:creationId xmlns:a16="http://schemas.microsoft.com/office/drawing/2014/main" id="{416EDCC6-BFD3-368A-D488-3BC560631E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60" b="2116"/>
          <a:stretch/>
        </p:blipFill>
        <p:spPr>
          <a:xfrm>
            <a:off x="237585" y="9065096"/>
            <a:ext cx="3482895" cy="1952042"/>
          </a:xfrm>
          <a:prstGeom prst="rect">
            <a:avLst/>
          </a:prstGeom>
        </p:spPr>
      </p:pic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F71A4AE6-E638-DB7A-3E85-BCB9ADB6F28E}"/>
              </a:ext>
            </a:extLst>
          </p:cNvPr>
          <p:cNvSpPr txBox="1"/>
          <p:nvPr/>
        </p:nvSpPr>
        <p:spPr>
          <a:xfrm>
            <a:off x="1099624" y="11057000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固定管の</a:t>
            </a:r>
            <a:r>
              <a:rPr kumimoji="1" lang="en-US" altLang="ja-JP" sz="1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TIG</a:t>
            </a:r>
            <a:r>
              <a:rPr kumimoji="1" lang="ja-JP" altLang="en-US" sz="1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溶接</a:t>
            </a:r>
          </a:p>
        </p:txBody>
      </p:sp>
      <p:sp>
        <p:nvSpPr>
          <p:cNvPr id="1030" name="テキスト ボックス 1029">
            <a:extLst>
              <a:ext uri="{FF2B5EF4-FFF2-40B4-BE49-F238E27FC236}">
                <a16:creationId xmlns:a16="http://schemas.microsoft.com/office/drawing/2014/main" id="{7DEA42B4-F2FF-2448-9E06-5D1C61748258}"/>
              </a:ext>
            </a:extLst>
          </p:cNvPr>
          <p:cNvSpPr txBox="1"/>
          <p:nvPr/>
        </p:nvSpPr>
        <p:spPr>
          <a:xfrm>
            <a:off x="48072" y="11381546"/>
            <a:ext cx="4192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溶接姿勢が刻々と変化しても溶接士と同じ視野で撮影が可能。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31" name="正方形/長方形 1030">
            <a:extLst>
              <a:ext uri="{FF2B5EF4-FFF2-40B4-BE49-F238E27FC236}">
                <a16:creationId xmlns:a16="http://schemas.microsoft.com/office/drawing/2014/main" id="{7D809CC2-BD6C-8116-1678-F84CD3D9EFC7}"/>
              </a:ext>
            </a:extLst>
          </p:cNvPr>
          <p:cNvSpPr/>
          <p:nvPr/>
        </p:nvSpPr>
        <p:spPr>
          <a:xfrm>
            <a:off x="4226127" y="8472928"/>
            <a:ext cx="5250775" cy="52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018A3206-99A3-3191-642D-64E9DB88C1E2}"/>
              </a:ext>
            </a:extLst>
          </p:cNvPr>
          <p:cNvSpPr txBox="1"/>
          <p:nvPr/>
        </p:nvSpPr>
        <p:spPr>
          <a:xfrm>
            <a:off x="4656584" y="8531342"/>
            <a:ext cx="455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アドバイス</a:t>
            </a:r>
            <a:r>
              <a:rPr kumimoji="1" lang="ja-JP" altLang="en-US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事例</a:t>
            </a:r>
            <a:r>
              <a:rPr lang="ja-JP" altLang="en-US" sz="2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（溶込み不良の改善）</a:t>
            </a:r>
            <a:endParaRPr kumimoji="1" lang="ja-JP" altLang="en-US" sz="2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7BD91464-AED1-E9A0-7508-64EC899A4F51}"/>
              </a:ext>
            </a:extLst>
          </p:cNvPr>
          <p:cNvSpPr txBox="1"/>
          <p:nvPr/>
        </p:nvSpPr>
        <p:spPr>
          <a:xfrm>
            <a:off x="645913" y="9088401"/>
            <a:ext cx="95410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溶接士の視野</a:t>
            </a:r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46B47691-D619-8D11-B050-42957E1C4F86}"/>
              </a:ext>
            </a:extLst>
          </p:cNvPr>
          <p:cNvSpPr txBox="1"/>
          <p:nvPr/>
        </p:nvSpPr>
        <p:spPr>
          <a:xfrm>
            <a:off x="2703270" y="9075444"/>
            <a:ext cx="44114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姿勢</a:t>
            </a:r>
            <a:endParaRPr kumimoji="1" lang="ja-JP" altLang="en-US" sz="10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E2BDCBD8-6551-DA71-5A1B-A94EB513BBDB}"/>
              </a:ext>
            </a:extLst>
          </p:cNvPr>
          <p:cNvSpPr txBox="1"/>
          <p:nvPr/>
        </p:nvSpPr>
        <p:spPr>
          <a:xfrm>
            <a:off x="879051" y="10070607"/>
            <a:ext cx="56938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管内部</a:t>
            </a:r>
          </a:p>
        </p:txBody>
      </p:sp>
      <p:graphicFrame>
        <p:nvGraphicFramePr>
          <p:cNvPr id="1038" name="表 1037">
            <a:extLst>
              <a:ext uri="{FF2B5EF4-FFF2-40B4-BE49-F238E27FC236}">
                <a16:creationId xmlns:a16="http://schemas.microsoft.com/office/drawing/2014/main" id="{EF0C906D-907A-366F-C128-C3DDBE13922F}"/>
              </a:ext>
            </a:extLst>
          </p:cNvPr>
          <p:cNvGraphicFramePr>
            <a:graphicFrameLocks noGrp="1"/>
          </p:cNvGraphicFramePr>
          <p:nvPr/>
        </p:nvGraphicFramePr>
        <p:xfrm>
          <a:off x="4421892" y="9065096"/>
          <a:ext cx="4555172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4448">
                  <a:extLst>
                    <a:ext uri="{9D8B030D-6E8A-4147-A177-3AD203B41FA5}">
                      <a16:colId xmlns:a16="http://schemas.microsoft.com/office/drawing/2014/main" val="1417807426"/>
                    </a:ext>
                  </a:extLst>
                </a:gridCol>
                <a:gridCol w="1680362">
                  <a:extLst>
                    <a:ext uri="{9D8B030D-6E8A-4147-A177-3AD203B41FA5}">
                      <a16:colId xmlns:a16="http://schemas.microsoft.com/office/drawing/2014/main" val="2081523913"/>
                    </a:ext>
                  </a:extLst>
                </a:gridCol>
                <a:gridCol w="1680362">
                  <a:extLst>
                    <a:ext uri="{9D8B030D-6E8A-4147-A177-3AD203B41FA5}">
                      <a16:colId xmlns:a16="http://schemas.microsoft.com/office/drawing/2014/main" val="119765677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良い例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悪い例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866933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電流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331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350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769252"/>
                  </a:ext>
                </a:extLst>
              </a:tr>
              <a:tr h="8667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溶融池</a:t>
                      </a:r>
                      <a:endParaRPr kumimoji="1" lang="en-US" altLang="ja-JP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&amp;</a:t>
                      </a:r>
                    </a:p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アーク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741982"/>
                  </a:ext>
                </a:extLst>
              </a:tr>
              <a:tr h="8999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断面マクロ</a:t>
                      </a:r>
                      <a:endParaRPr kumimoji="1" lang="en-US" altLang="ja-JP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042210"/>
                  </a:ext>
                </a:extLst>
              </a:tr>
            </a:tbl>
          </a:graphicData>
        </a:graphic>
      </p:graphicFrame>
      <p:pic>
        <p:nvPicPr>
          <p:cNvPr id="1040" name="図 1039">
            <a:extLst>
              <a:ext uri="{FF2B5EF4-FFF2-40B4-BE49-F238E27FC236}">
                <a16:creationId xmlns:a16="http://schemas.microsoft.com/office/drawing/2014/main" id="{4B762415-3AF9-20E0-685E-201C72E6E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575" y="9710780"/>
            <a:ext cx="1592631" cy="794661"/>
          </a:xfrm>
          <a:prstGeom prst="rect">
            <a:avLst/>
          </a:prstGeom>
        </p:spPr>
      </p:pic>
      <p:pic>
        <p:nvPicPr>
          <p:cNvPr id="1042" name="図 1041">
            <a:extLst>
              <a:ext uri="{FF2B5EF4-FFF2-40B4-BE49-F238E27FC236}">
                <a16:creationId xmlns:a16="http://schemas.microsoft.com/office/drawing/2014/main" id="{867C4687-C80F-6367-E85D-C229533634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150"/>
          <a:stretch>
            <a:fillRect/>
          </a:stretch>
        </p:blipFill>
        <p:spPr>
          <a:xfrm>
            <a:off x="7347164" y="9706339"/>
            <a:ext cx="1592631" cy="794661"/>
          </a:xfrm>
          <a:prstGeom prst="rect">
            <a:avLst/>
          </a:prstGeom>
        </p:spPr>
      </p:pic>
      <p:pic>
        <p:nvPicPr>
          <p:cNvPr id="1043" name="図 1042" descr="棒, コンピュータ, 猫, レンガ が含まれている画像&#10;&#10;自動的に生成された説明">
            <a:extLst>
              <a:ext uri="{FF2B5EF4-FFF2-40B4-BE49-F238E27FC236}">
                <a16:creationId xmlns:a16="http://schemas.microsoft.com/office/drawing/2014/main" id="{5E10CFAA-2574-1824-6B76-BF6018EA43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3"/>
          <a:stretch>
            <a:fillRect/>
          </a:stretch>
        </p:blipFill>
        <p:spPr>
          <a:xfrm>
            <a:off x="5664575" y="10553459"/>
            <a:ext cx="1592630" cy="869146"/>
          </a:xfrm>
          <a:prstGeom prst="rect">
            <a:avLst/>
          </a:prstGeom>
        </p:spPr>
      </p:pic>
      <p:pic>
        <p:nvPicPr>
          <p:cNvPr id="1044" name="図 104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1A60D2F8-FFC5-0CE1-6F41-0E7CB8F32D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4"/>
          <a:stretch>
            <a:fillRect/>
          </a:stretch>
        </p:blipFill>
        <p:spPr>
          <a:xfrm>
            <a:off x="7370473" y="10566606"/>
            <a:ext cx="1569322" cy="860402"/>
          </a:xfrm>
          <a:prstGeom prst="rect">
            <a:avLst/>
          </a:prstGeom>
        </p:spPr>
      </p:pic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51F5A315-A791-11D9-DE6C-1E81E2D422F8}"/>
              </a:ext>
            </a:extLst>
          </p:cNvPr>
          <p:cNvSpPr txBox="1"/>
          <p:nvPr/>
        </p:nvSpPr>
        <p:spPr>
          <a:xfrm>
            <a:off x="4979715" y="11535372"/>
            <a:ext cx="4650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溶接課題解決のアドバイスも対応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C7EE2F-AFB3-0111-B8CB-ACB888A47BBA}"/>
              </a:ext>
            </a:extLst>
          </p:cNvPr>
          <p:cNvSpPr txBox="1"/>
          <p:nvPr/>
        </p:nvSpPr>
        <p:spPr>
          <a:xfrm>
            <a:off x="5781858" y="9731049"/>
            <a:ext cx="13580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アークを開先に当てる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8A83AEF-B0F8-F87F-5839-20B3B9CDA2D0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460890" y="9929192"/>
            <a:ext cx="139910" cy="1744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0B0677-1094-07DD-6E5E-FBE77338C3A1}"/>
              </a:ext>
            </a:extLst>
          </p:cNvPr>
          <p:cNvSpPr txBox="1"/>
          <p:nvPr/>
        </p:nvSpPr>
        <p:spPr>
          <a:xfrm>
            <a:off x="7444423" y="9706339"/>
            <a:ext cx="1502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アークより溶融池が先行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613D6D-4EC9-A602-D4AB-A24F81E955E1}"/>
              </a:ext>
            </a:extLst>
          </p:cNvPr>
          <p:cNvGrpSpPr/>
          <p:nvPr/>
        </p:nvGrpSpPr>
        <p:grpSpPr>
          <a:xfrm>
            <a:off x="118118" y="1504256"/>
            <a:ext cx="9343853" cy="526968"/>
            <a:chOff x="159688" y="5189130"/>
            <a:chExt cx="9363002" cy="526968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FC1C7B1-3E31-7219-6C0B-6BDBDD28D664}"/>
                </a:ext>
              </a:extLst>
            </p:cNvPr>
            <p:cNvSpPr/>
            <p:nvPr/>
          </p:nvSpPr>
          <p:spPr>
            <a:xfrm>
              <a:off x="159688" y="5189130"/>
              <a:ext cx="9363002" cy="5269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F2D7916-C9B4-8780-376A-3218759E373B}"/>
                </a:ext>
              </a:extLst>
            </p:cNvPr>
            <p:cNvSpPr txBox="1"/>
            <p:nvPr/>
          </p:nvSpPr>
          <p:spPr>
            <a:xfrm>
              <a:off x="2296873" y="5219055"/>
              <a:ext cx="52713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溶接士の視野を撮影可能な小型カメラ</a:t>
              </a:r>
            </a:p>
          </p:txBody>
        </p:sp>
      </p:grpSp>
      <p:pic>
        <p:nvPicPr>
          <p:cNvPr id="26" name="図 25" descr="帽子をかぶった男性のcg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779D82A-59BA-A243-D9CF-AC3BD094E1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37" y="2425103"/>
            <a:ext cx="1973435" cy="1681852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3AE1193-F5FA-9780-C173-BF940658BC82}"/>
              </a:ext>
            </a:extLst>
          </p:cNvPr>
          <p:cNvSpPr txBox="1"/>
          <p:nvPr/>
        </p:nvSpPr>
        <p:spPr>
          <a:xfrm>
            <a:off x="3041775" y="4163706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カメラ装着状況</a:t>
            </a:r>
          </a:p>
        </p:txBody>
      </p:sp>
      <p:cxnSp>
        <p:nvCxnSpPr>
          <p:cNvPr id="1028" name="直線コネクタ 1027">
            <a:extLst>
              <a:ext uri="{FF2B5EF4-FFF2-40B4-BE49-F238E27FC236}">
                <a16:creationId xmlns:a16="http://schemas.microsoft.com/office/drawing/2014/main" id="{D95C0032-9627-C989-D5F0-7485AF8C610E}"/>
              </a:ext>
            </a:extLst>
          </p:cNvPr>
          <p:cNvCxnSpPr>
            <a:endCxn id="1033" idx="2"/>
          </p:cNvCxnSpPr>
          <p:nvPr/>
        </p:nvCxnSpPr>
        <p:spPr bwMode="auto">
          <a:xfrm flipV="1">
            <a:off x="3852169" y="2676129"/>
            <a:ext cx="722056" cy="487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1B3F1B82-79D2-3C71-73CF-B12454B24C11}"/>
              </a:ext>
            </a:extLst>
          </p:cNvPr>
          <p:cNvSpPr txBox="1"/>
          <p:nvPr/>
        </p:nvSpPr>
        <p:spPr>
          <a:xfrm>
            <a:off x="4131825" y="2368352"/>
            <a:ext cx="88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カメラ</a:t>
            </a:r>
          </a:p>
        </p:txBody>
      </p:sp>
      <p:graphicFrame>
        <p:nvGraphicFramePr>
          <p:cNvPr id="1037" name="表 1036">
            <a:extLst>
              <a:ext uri="{FF2B5EF4-FFF2-40B4-BE49-F238E27FC236}">
                <a16:creationId xmlns:a16="http://schemas.microsoft.com/office/drawing/2014/main" id="{E73A7131-0C49-29FF-2D76-143245B80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0604"/>
              </p:ext>
            </p:extLst>
          </p:nvPr>
        </p:nvGraphicFramePr>
        <p:xfrm>
          <a:off x="4906798" y="2179126"/>
          <a:ext cx="4555173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2618">
                  <a:extLst>
                    <a:ext uri="{9D8B030D-6E8A-4147-A177-3AD203B41FA5}">
                      <a16:colId xmlns:a16="http://schemas.microsoft.com/office/drawing/2014/main" val="1417807426"/>
                    </a:ext>
                  </a:extLst>
                </a:gridCol>
                <a:gridCol w="2662555">
                  <a:extLst>
                    <a:ext uri="{9D8B030D-6E8A-4147-A177-3AD203B41FA5}">
                      <a16:colId xmlns:a16="http://schemas.microsoft.com/office/drawing/2014/main" val="2081523913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本体重量</a:t>
                      </a:r>
                      <a:endParaRPr kumimoji="1" lang="en-US" altLang="ja-JP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メガネフレーム除く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g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866933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レンズ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M8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レンズ、焦点距離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:3.5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69252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フォーカス調整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VCM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PC</a:t>
                      </a:r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からピント調整可能）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41982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接続端子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USB2.0(USB-</a:t>
                      </a:r>
                      <a:r>
                        <a:rPr kumimoji="1" lang="en-US" altLang="ja-JP" sz="14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TypeB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042210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解像度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1280×720pixel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255894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撮影速度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25fps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48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ダイナミックレンジ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～</a:t>
                      </a:r>
                      <a:r>
                        <a:rPr kumimoji="1" lang="en-US" altLang="ja-JP" sz="14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120db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318612"/>
                  </a:ext>
                </a:extLst>
              </a:tr>
            </a:tbl>
          </a:graphicData>
        </a:graphic>
      </p:graphicFrame>
      <p:pic>
        <p:nvPicPr>
          <p:cNvPr id="1039" name="図 1038" descr="屋内, テーブル, 座る, 小さ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C421F6-9F10-C058-6CEB-F3E7A94422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5"/>
          <a:stretch>
            <a:fillRect/>
          </a:stretch>
        </p:blipFill>
        <p:spPr>
          <a:xfrm>
            <a:off x="139229" y="2264030"/>
            <a:ext cx="2689135" cy="1983056"/>
          </a:xfrm>
          <a:prstGeom prst="rect">
            <a:avLst/>
          </a:prstGeom>
        </p:spPr>
      </p:pic>
      <p:sp>
        <p:nvSpPr>
          <p:cNvPr id="1041" name="テキスト ボックス 1040">
            <a:extLst>
              <a:ext uri="{FF2B5EF4-FFF2-40B4-BE49-F238E27FC236}">
                <a16:creationId xmlns:a16="http://schemas.microsoft.com/office/drawing/2014/main" id="{B7AADD13-2248-D591-02DC-6BA40F5A964E}"/>
              </a:ext>
            </a:extLst>
          </p:cNvPr>
          <p:cNvSpPr txBox="1"/>
          <p:nvPr/>
        </p:nvSpPr>
        <p:spPr>
          <a:xfrm>
            <a:off x="718208" y="4218309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メガネ型溶接カメラ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46" name="テキスト ボックス 1045">
            <a:extLst>
              <a:ext uri="{FF2B5EF4-FFF2-40B4-BE49-F238E27FC236}">
                <a16:creationId xmlns:a16="http://schemas.microsoft.com/office/drawing/2014/main" id="{A130FCE3-A4CA-E4F6-62D7-7F3CA28FA1A4}"/>
              </a:ext>
            </a:extLst>
          </p:cNvPr>
          <p:cNvSpPr txBox="1"/>
          <p:nvPr/>
        </p:nvSpPr>
        <p:spPr>
          <a:xfrm>
            <a:off x="322183" y="4715312"/>
            <a:ext cx="9139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人の眼と同じ明るさセンサーを持つ小型カメラを目線と同じ位置にセットし撮影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A41E3E5-F8A1-70CA-6ABB-ABF170D5BA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6093" y="12116739"/>
            <a:ext cx="649497" cy="6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l7-s-1">
  <a:themeElements>
    <a:clrScheme name="cool7-s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7-s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7-s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7-s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7-s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9199512E8783B45ACF3CDFD679BAEAB" ma:contentTypeVersion="3" ma:contentTypeDescription="新しいドキュメントを作成します。" ma:contentTypeScope="" ma:versionID="8238bfc5d34433ba7937cf528c6af2a2">
  <xsd:schema xmlns:xsd="http://www.w3.org/2001/XMLSchema" xmlns:xs="http://www.w3.org/2001/XMLSchema" xmlns:p="http://schemas.microsoft.com/office/2006/metadata/properties" xmlns:ns2="c8b370f9-1b80-46e0-be75-49e4c44e7b79" targetNamespace="http://schemas.microsoft.com/office/2006/metadata/properties" ma:root="true" ma:fieldsID="4b5f1e3b2138df7a0ca6b6f7ff4a20a0" ns2:_="">
    <xsd:import namespace="c8b370f9-1b80-46e0-be75-49e4c44e7b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370f9-1b80-46e0-be75-49e4c44e7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E88A52-9E7A-48D7-B8A8-657AAA223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370f9-1b80-46e0-be75-49e4c44e7b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435C46-6807-41BD-BF61-F8A5B23A22D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8b370f9-1b80-46e0-be75-49e4c44e7b7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5D0F5F-E043-460A-AA9F-FBF3DC7EBD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20200</TotalTime>
  <Words>504</Words>
  <Application>Microsoft Office PowerPoint</Application>
  <PresentationFormat>A3 297x420 mm</PresentationFormat>
  <Paragraphs>108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HGP創英角ｺﾞｼｯｸUB</vt:lpstr>
      <vt:lpstr>HGS創英角ｺﾞｼｯｸUB</vt:lpstr>
      <vt:lpstr>Meiryo UI</vt:lpstr>
      <vt:lpstr>メイリオ</vt:lpstr>
      <vt:lpstr>Arial</vt:lpstr>
      <vt:lpstr>cool7-s-1</vt:lpstr>
      <vt:lpstr>PowerPoint プレゼンテーション</vt:lpstr>
      <vt:lpstr>PowerPoint プレゼンテーション</vt:lpstr>
    </vt:vector>
  </TitlesOfParts>
  <Company>KOBE STEEL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WELDING</dc:creator>
  <cp:lastModifiedBy>中山 智博[Tomohiro_NAKAYAMA]</cp:lastModifiedBy>
  <cp:revision>948</cp:revision>
  <cp:lastPrinted>2025-08-20T04:35:02Z</cp:lastPrinted>
  <dcterms:created xsi:type="dcterms:W3CDTF">2011-08-21T08:19:19Z</dcterms:created>
  <dcterms:modified xsi:type="dcterms:W3CDTF">2025-08-20T04:35:05Z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0x010100B9199512E8783B45ACF3CDFD679BAEAB</vt:lpwstr>
  </property>
</Properties>
</file>