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岡部 俊明[Toshiaki_OKABE]" initials="岡部" lastIdx="2" clrIdx="0">
    <p:extLst>
      <p:ext uri="{19B8F6BF-5375-455C-9EA6-DF929625EA0E}">
        <p15:presenceInfo xmlns:p15="http://schemas.microsoft.com/office/powerpoint/2012/main" userId="S::NO0W086@kobelco.com::fab648fd-b752-4b6e-9603-b0a3bcff02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1F5"/>
    <a:srgbClr val="D0E3EA"/>
    <a:srgbClr val="E9EDF4"/>
    <a:srgbClr val="D0D8E8"/>
    <a:srgbClr val="B7C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0" autoAdjust="0"/>
  </p:normalViewPr>
  <p:slideViewPr>
    <p:cSldViewPr>
      <p:cViewPr>
        <p:scale>
          <a:sx n="125" d="100"/>
          <a:sy n="125" d="100"/>
        </p:scale>
        <p:origin x="112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832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>
              <a:defRPr sz="1200"/>
            </a:lvl1pPr>
          </a:lstStyle>
          <a:p>
            <a:fld id="{E65086BA-4F00-458E-B350-C4E21F86265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77246"/>
            <a:ext cx="5439101" cy="3908363"/>
          </a:xfrm>
          <a:prstGeom prst="rect">
            <a:avLst/>
          </a:prstGeom>
        </p:spPr>
        <p:txBody>
          <a:bodyPr vert="horz" lIns="92093" tIns="46047" rIns="92093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8328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r">
              <a:defRPr sz="1200"/>
            </a:lvl1pPr>
          </a:lstStyle>
          <a:p>
            <a:fld id="{0196DD28-E4E8-4A86-9550-DA0FB80335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73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8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37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39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8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68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54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23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96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27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38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5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F2BA7-F305-4A46-8BCF-997FA550FD7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30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表 26">
            <a:extLst>
              <a:ext uri="{FF2B5EF4-FFF2-40B4-BE49-F238E27FC236}">
                <a16:creationId xmlns:a16="http://schemas.microsoft.com/office/drawing/2014/main" id="{1797D14E-F590-2A91-02AB-839A51A64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84315"/>
              </p:ext>
            </p:extLst>
          </p:nvPr>
        </p:nvGraphicFramePr>
        <p:xfrm>
          <a:off x="4021323" y="3798973"/>
          <a:ext cx="2461776" cy="17888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48075">
                  <a:extLst>
                    <a:ext uri="{9D8B030D-6E8A-4147-A177-3AD203B41FA5}">
                      <a16:colId xmlns:a16="http://schemas.microsoft.com/office/drawing/2014/main" val="1017573682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91896105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00597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マクロ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溶接動画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67451"/>
                  </a:ext>
                </a:extLst>
              </a:tr>
              <a:tr h="7402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合格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90496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不合格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03524"/>
                  </a:ext>
                </a:extLst>
              </a:tr>
            </a:tbl>
          </a:graphicData>
        </a:graphic>
      </p:graphicFrame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0" y="558799"/>
            <a:ext cx="6858000" cy="556817"/>
          </a:xfrm>
          <a:solidFill>
            <a:srgbClr val="0070C0"/>
          </a:solidFill>
        </p:spPr>
        <p:txBody>
          <a:bodyPr anchor="t">
            <a:normAutofit/>
          </a:bodyPr>
          <a:lstStyle/>
          <a:p>
            <a:pPr eaLnBrk="1" hangingPunct="1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合格への近道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!!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zh-TW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AW</a:t>
            </a:r>
            <a:r>
              <a:rPr lang="zh-TW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検定協会　技量検定対策講習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34926"/>
            <a:ext cx="1790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421138" y="1474966"/>
            <a:ext cx="187602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900" b="1" kern="100" dirty="0">
                <a:solidFill>
                  <a:srgbClr val="FFFFFF"/>
                </a:solidFill>
                <a:effectLst/>
                <a:latin typeface="Meiryo UI"/>
                <a:cs typeface="Times New Roman"/>
              </a:rPr>
              <a:t>1</a:t>
            </a:r>
            <a:endParaRPr lang="ja-JP" sz="1050" kern="100" dirty="0">
              <a:effectLst/>
              <a:latin typeface="ＭＳ Ｐゴシック"/>
              <a:cs typeface="Times New Roman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08740" y="1424608"/>
            <a:ext cx="19287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ポイントを押さえた実技講習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2417310" y="2412627"/>
            <a:ext cx="187602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900" b="1" kern="100" dirty="0">
                <a:solidFill>
                  <a:srgbClr val="FFFFFF"/>
                </a:solidFill>
                <a:effectLst/>
                <a:latin typeface="Meiryo UI"/>
                <a:cs typeface="Times New Roman"/>
              </a:rPr>
              <a:t>2</a:t>
            </a:r>
            <a:endParaRPr lang="ja-JP" sz="1050" kern="100" dirty="0">
              <a:effectLst/>
              <a:latin typeface="ＭＳ Ｐゴシック"/>
              <a:cs typeface="Times New Roman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D206736E-68A4-4D5E-AE10-D5C75C2BD7BE}"/>
              </a:ext>
            </a:extLst>
          </p:cNvPr>
          <p:cNvSpPr/>
          <p:nvPr/>
        </p:nvSpPr>
        <p:spPr>
          <a:xfrm>
            <a:off x="15939" y="3916650"/>
            <a:ext cx="3398461" cy="253927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sz="1100" b="1" dirty="0">
                <a:latin typeface="HGPｺﾞｼｯｸM" pitchFamily="50" charset="-128"/>
                <a:ea typeface="HGPｺﾞｼｯｸM" pitchFamily="50" charset="-128"/>
              </a:rPr>
              <a:t>実技講習内容</a:t>
            </a:r>
            <a:endParaRPr lang="ja-JP" altLang="ja-JP" sz="11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8E32A81-6294-4302-BD70-3866581CA4B9}"/>
              </a:ext>
            </a:extLst>
          </p:cNvPr>
          <p:cNvSpPr txBox="1"/>
          <p:nvPr/>
        </p:nvSpPr>
        <p:spPr>
          <a:xfrm>
            <a:off x="0" y="9226397"/>
            <a:ext cx="6858000" cy="66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167BF324-5D1B-4861-B6FF-129C526728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20" y="9153331"/>
            <a:ext cx="3016689" cy="430392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0304D4B-22D0-479D-9808-244C15EFF5F6}"/>
              </a:ext>
            </a:extLst>
          </p:cNvPr>
          <p:cNvSpPr txBox="1"/>
          <p:nvPr/>
        </p:nvSpPr>
        <p:spPr>
          <a:xfrm>
            <a:off x="3151409" y="9040551"/>
            <a:ext cx="330773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〒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251-8551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神奈川県藤沢市宮前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100-1</a:t>
            </a:r>
          </a:p>
          <a:p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Tel.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0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４６６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-20-3270 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（営業部直通） 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Fax. 0466-20-3238</a:t>
            </a:r>
          </a:p>
          <a:p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Website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https://www.kobelco-kwts.co.jp</a:t>
            </a:r>
          </a:p>
          <a:p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	.</a:t>
            </a:r>
            <a:endParaRPr lang="ja-JP" altLang="ja-JP" sz="1000" dirty="0"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42" name="図 41" descr="テーブル, 座る, 女性, いっぱい が含まれている画像&#10;&#10;自動的に生成された説明">
            <a:extLst>
              <a:ext uri="{FF2B5EF4-FFF2-40B4-BE49-F238E27FC236}">
                <a16:creationId xmlns:a16="http://schemas.microsoft.com/office/drawing/2014/main" id="{B21BFC47-4296-40EF-BD29-1332F2DB29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4" y="1658906"/>
            <a:ext cx="2175965" cy="1853934"/>
          </a:xfrm>
          <a:prstGeom prst="rect">
            <a:avLst/>
          </a:prstGeom>
        </p:spPr>
      </p:pic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88222FF-1851-480A-B799-77534BE65C3E}"/>
              </a:ext>
            </a:extLst>
          </p:cNvPr>
          <p:cNvSpPr txBox="1"/>
          <p:nvPr/>
        </p:nvSpPr>
        <p:spPr>
          <a:xfrm>
            <a:off x="2610961" y="2360712"/>
            <a:ext cx="2244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貴社工場での出張研修にも対応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　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31" name="テキスト ボックス 2">
            <a:extLst>
              <a:ext uri="{FF2B5EF4-FFF2-40B4-BE49-F238E27FC236}">
                <a16:creationId xmlns:a16="http://schemas.microsoft.com/office/drawing/2014/main" id="{0D8325DF-F65E-4149-A6EF-477A09986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898" y="3008784"/>
            <a:ext cx="200426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endParaRPr lang="ja-JP" sz="105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2640CFB-7923-4C3C-B683-F52CCCB18A1B}"/>
              </a:ext>
            </a:extLst>
          </p:cNvPr>
          <p:cNvSpPr txBox="1"/>
          <p:nvPr/>
        </p:nvSpPr>
        <p:spPr>
          <a:xfrm>
            <a:off x="2641781" y="2936776"/>
            <a:ext cx="3791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HGPｺﾞｼｯｸM" pitchFamily="50" charset="-128"/>
                <a:ea typeface="HGPｺﾞｼｯｸM" pitchFamily="50" charset="-128"/>
              </a:rPr>
              <a:t>AW</a:t>
            </a:r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検定基準に沿った予備試験と改善提案（オプション）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10AF42F-D02F-4251-AFDF-BE9A59D6F0CB}"/>
              </a:ext>
            </a:extLst>
          </p:cNvPr>
          <p:cNvSpPr txBox="1"/>
          <p:nvPr/>
        </p:nvSpPr>
        <p:spPr>
          <a:xfrm>
            <a:off x="2703323" y="3152800"/>
            <a:ext cx="3791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AW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検定の試験実施機関である当社が予備試験を行い、結果から合格に向けたアドバイスを行います。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62269AC-9F35-48C9-A7CE-D8D11910E544}"/>
              </a:ext>
            </a:extLst>
          </p:cNvPr>
          <p:cNvSpPr txBox="1"/>
          <p:nvPr/>
        </p:nvSpPr>
        <p:spPr>
          <a:xfrm>
            <a:off x="2667436" y="2592584"/>
            <a:ext cx="35452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受験に使用する溶接電源にて練習ができ、予行演習としても活用できます。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09F10502-4FAF-4D3A-B20E-717FBA4CC0BF}"/>
              </a:ext>
            </a:extLst>
          </p:cNvPr>
          <p:cNvSpPr/>
          <p:nvPr/>
        </p:nvSpPr>
        <p:spPr>
          <a:xfrm>
            <a:off x="49213" y="7999509"/>
            <a:ext cx="3398461" cy="253927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sz="1100" b="1" dirty="0">
                <a:latin typeface="HGPｺﾞｼｯｸM" pitchFamily="50" charset="-128"/>
                <a:ea typeface="HGPｺﾞｼｯｸM" pitchFamily="50" charset="-128"/>
              </a:rPr>
              <a:t>講習時のお願い</a:t>
            </a:r>
            <a:endParaRPr lang="ja-JP" altLang="ja-JP" sz="11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49566BE-8256-4CB6-AB8D-51CB554F6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718158"/>
              </p:ext>
            </p:extLst>
          </p:nvPr>
        </p:nvGraphicFramePr>
        <p:xfrm>
          <a:off x="63159" y="8263485"/>
          <a:ext cx="6562791" cy="676910"/>
        </p:xfrm>
        <a:graphic>
          <a:graphicData uri="http://schemas.openxmlformats.org/drawingml/2006/table">
            <a:tbl>
              <a:tblPr/>
              <a:tblGrid>
                <a:gridCol w="6562791">
                  <a:extLst>
                    <a:ext uri="{9D8B030D-6E8A-4147-A177-3AD203B41FA5}">
                      <a16:colId xmlns:a16="http://schemas.microsoft.com/office/drawing/2014/main" val="1203552119"/>
                    </a:ext>
                  </a:extLst>
                </a:gridCol>
              </a:tblGrid>
              <a:tr h="38438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 講習を効果的にするため、受講者は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講師あたり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名を上限と致します。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 受講者１名に溶接機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台をご準備いただきます。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 試験板、邪魔板、溶接材料はお客様でご準備をお願いいたします。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 講習に使用する溶接電源、溶接材料につき、事前に確認させていただくこともあります。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17997"/>
                  </a:ext>
                </a:extLst>
              </a:tr>
            </a:tbl>
          </a:graphicData>
        </a:graphic>
      </p:graphicFrame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B2561D-9710-4D31-B410-2511271BAB91}"/>
              </a:ext>
            </a:extLst>
          </p:cNvPr>
          <p:cNvCxnSpPr/>
          <p:nvPr/>
        </p:nvCxnSpPr>
        <p:spPr>
          <a:xfrm>
            <a:off x="82922" y="8985448"/>
            <a:ext cx="6692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id="{F53D65B2-0E38-43F5-91BB-0CAF1FA149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5390" y="9328094"/>
            <a:ext cx="585788" cy="585788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FB6CB1-A3C2-4641-A5CE-A12EC35D8177}"/>
              </a:ext>
            </a:extLst>
          </p:cNvPr>
          <p:cNvSpPr txBox="1"/>
          <p:nvPr/>
        </p:nvSpPr>
        <p:spPr>
          <a:xfrm>
            <a:off x="4398545" y="9560275"/>
            <a:ext cx="2447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お問合せはこちらから⇒</a:t>
            </a:r>
            <a:endParaRPr kumimoji="1" lang="ja-JP" altLang="en-US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1084A1-289E-5A9F-49BC-F24F930AD2BA}"/>
              </a:ext>
            </a:extLst>
          </p:cNvPr>
          <p:cNvSpPr txBox="1"/>
          <p:nvPr/>
        </p:nvSpPr>
        <p:spPr>
          <a:xfrm>
            <a:off x="54831" y="1081984"/>
            <a:ext cx="66963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準備段階から溶接条件・運棒法まで、各段階で合格に直結するポイントを押さえた実技講習です。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E7C702-A067-138E-6BAF-520534312319}"/>
              </a:ext>
            </a:extLst>
          </p:cNvPr>
          <p:cNvSpPr txBox="1"/>
          <p:nvPr/>
        </p:nvSpPr>
        <p:spPr>
          <a:xfrm>
            <a:off x="2682403" y="1642515"/>
            <a:ext cx="41755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陥りやすい失敗例や受講者が不合格となった要因を踏まえ、合格に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向けたポイント・改善点を解説、実技講習を行います。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動画資料を活用し、溶接実演では直接見ることができない、ワイヤの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狙いやトーチ角度などを分かりやすく解説します。</a:t>
            </a:r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4B004B39-C1FB-2C0A-5F9D-EBA16A500C5A}"/>
              </a:ext>
            </a:extLst>
          </p:cNvPr>
          <p:cNvSpPr/>
          <p:nvPr/>
        </p:nvSpPr>
        <p:spPr>
          <a:xfrm>
            <a:off x="2644576" y="1740811"/>
            <a:ext cx="45720" cy="457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084E90FA-B542-A509-E6C5-DF7EB858776C}"/>
              </a:ext>
            </a:extLst>
          </p:cNvPr>
          <p:cNvSpPr/>
          <p:nvPr/>
        </p:nvSpPr>
        <p:spPr>
          <a:xfrm>
            <a:off x="2648628" y="2074563"/>
            <a:ext cx="45720" cy="457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FFD03E8-D460-AA9E-ED13-921924867E5B}"/>
              </a:ext>
            </a:extLst>
          </p:cNvPr>
          <p:cNvSpPr txBox="1"/>
          <p:nvPr/>
        </p:nvSpPr>
        <p:spPr>
          <a:xfrm>
            <a:off x="0" y="5271185"/>
            <a:ext cx="292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対象：工場溶接</a:t>
            </a:r>
            <a:r>
              <a:rPr lang="en-US" altLang="ja-JP" sz="1200" b="1" dirty="0">
                <a:latin typeface="HGPｺﾞｼｯｸM" pitchFamily="50" charset="-128"/>
                <a:ea typeface="HGPｺﾞｼｯｸM" pitchFamily="50" charset="-128"/>
              </a:rPr>
              <a:t>3</a:t>
            </a:r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種目（</a:t>
            </a:r>
            <a:r>
              <a:rPr lang="en-US" altLang="ja-JP" sz="1200" b="1" dirty="0">
                <a:latin typeface="HGPｺﾞｼｯｸM" pitchFamily="50" charset="-128"/>
                <a:ea typeface="HGPｺﾞｼｯｸM" pitchFamily="50" charset="-128"/>
              </a:rPr>
              <a:t>S</a:t>
            </a:r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種、</a:t>
            </a:r>
            <a:r>
              <a:rPr lang="en-US" altLang="ja-JP" sz="1200" b="1" dirty="0">
                <a:latin typeface="HGPｺﾞｼｯｸM" pitchFamily="50" charset="-128"/>
                <a:ea typeface="HGPｺﾞｼｯｸM" pitchFamily="50" charset="-128"/>
              </a:rPr>
              <a:t>A</a:t>
            </a:r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種、</a:t>
            </a:r>
            <a:r>
              <a:rPr lang="en-US" altLang="ja-JP" sz="1200" b="1" dirty="0">
                <a:latin typeface="HGPｺﾞｼｯｸM" pitchFamily="50" charset="-128"/>
                <a:ea typeface="HGPｺﾞｼｯｸM" pitchFamily="50" charset="-128"/>
              </a:rPr>
              <a:t>S</a:t>
            </a:r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種</a:t>
            </a:r>
            <a:r>
              <a:rPr lang="en-US" altLang="ja-JP" sz="1200" b="1" dirty="0">
                <a:latin typeface="HGPｺﾞｼｯｸM" pitchFamily="50" charset="-128"/>
                <a:ea typeface="HGPｺﾞｼｯｸM" pitchFamily="50" charset="-128"/>
              </a:rPr>
              <a:t>C</a:t>
            </a:r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類）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graphicFrame>
        <p:nvGraphicFramePr>
          <p:cNvPr id="17" name="表 19">
            <a:extLst>
              <a:ext uri="{FF2B5EF4-FFF2-40B4-BE49-F238E27FC236}">
                <a16:creationId xmlns:a16="http://schemas.microsoft.com/office/drawing/2014/main" id="{5AD2B821-7BC3-93A5-AA2C-91FAEF24F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01154"/>
              </p:ext>
            </p:extLst>
          </p:nvPr>
        </p:nvGraphicFramePr>
        <p:xfrm>
          <a:off x="78730" y="5608670"/>
          <a:ext cx="6427148" cy="215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618">
                  <a:extLst>
                    <a:ext uri="{9D8B030D-6E8A-4147-A177-3AD203B41FA5}">
                      <a16:colId xmlns:a16="http://schemas.microsoft.com/office/drawing/2014/main" val="327882046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50545366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974092559"/>
                    </a:ext>
                  </a:extLst>
                </a:gridCol>
                <a:gridCol w="1800202">
                  <a:extLst>
                    <a:ext uri="{9D8B030D-6E8A-4147-A177-3AD203B41FA5}">
                      <a16:colId xmlns:a16="http://schemas.microsoft.com/office/drawing/2014/main" val="3030171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試験種目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溶接方法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溶接姿勢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当社予備試験項目＊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971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鋼製エンドタブ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完全溶込み溶接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（Ｓ種）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・ガスシールドアーク半自動溶接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下向（Ｆ）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横向（Ｈ）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放射線透過試験（ＲＴ）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マクロ試験（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表・裏曲げ試験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730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鋼製エンドタブ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隅肉溶接（Ａ種）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・ガスシールドアーク半自動溶接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・被覆アーク溶接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水平（Ｈ）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立向（Ｖ）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・裏曲げ試験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・マクロ試験（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960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代替エンドタブ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完全溶込み溶接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（Ｓ種Ｃ類）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・ガスシールドアーク半自動溶接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下向（Ｆ）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横向（Ｈ）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放射線透過試験（ＲＴ）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マクロ試験（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469533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C2694F-60BE-3A5D-1F99-A2DA25EDE837}"/>
              </a:ext>
            </a:extLst>
          </p:cNvPr>
          <p:cNvSpPr txBox="1"/>
          <p:nvPr/>
        </p:nvSpPr>
        <p:spPr>
          <a:xfrm>
            <a:off x="39927" y="4170577"/>
            <a:ext cx="39983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■溶接準備における注意点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■種目別の、合格・不合格を分けるポイントと溶接方法の解説</a:t>
            </a: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■溶接実習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51B6A6-E77A-5FE6-A2D4-3A02916B00FC}"/>
              </a:ext>
            </a:extLst>
          </p:cNvPr>
          <p:cNvSpPr txBox="1"/>
          <p:nvPr/>
        </p:nvSpPr>
        <p:spPr>
          <a:xfrm>
            <a:off x="4492878" y="7715726"/>
            <a:ext cx="2048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＊外観試験は対象外となります。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6A868E6C-B3C7-EA3A-A49A-CB711FD67168}"/>
              </a:ext>
            </a:extLst>
          </p:cNvPr>
          <p:cNvGrpSpPr/>
          <p:nvPr/>
        </p:nvGrpSpPr>
        <p:grpSpPr>
          <a:xfrm>
            <a:off x="4402601" y="3564800"/>
            <a:ext cx="1553669" cy="261610"/>
            <a:chOff x="7881708" y="3744750"/>
            <a:chExt cx="1553669" cy="261610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8319E198-BE96-4A44-9843-49592E655EBC}"/>
                </a:ext>
              </a:extLst>
            </p:cNvPr>
            <p:cNvSpPr/>
            <p:nvPr/>
          </p:nvSpPr>
          <p:spPr>
            <a:xfrm>
              <a:off x="7881708" y="3795345"/>
              <a:ext cx="1524814" cy="185445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D1E7368-81E5-0716-09E7-EC8EEE432D02}"/>
                </a:ext>
              </a:extLst>
            </p:cNvPr>
            <p:cNvSpPr txBox="1"/>
            <p:nvPr/>
          </p:nvSpPr>
          <p:spPr>
            <a:xfrm>
              <a:off x="7889761" y="3744750"/>
              <a:ext cx="15456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合否を分けるポイント例</a:t>
              </a: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2" name="図 21" descr="棒, コンピュータ, 猫, レンガ が含まれている画像&#10;&#10;自動的に生成された説明">
            <a:extLst>
              <a:ext uri="{FF2B5EF4-FFF2-40B4-BE49-F238E27FC236}">
                <a16:creationId xmlns:a16="http://schemas.microsoft.com/office/drawing/2014/main" id="{64968B9D-3A57-8C48-A790-4292BEA1B7E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3" r="13287" b="15576"/>
          <a:stretch/>
        </p:blipFill>
        <p:spPr>
          <a:xfrm>
            <a:off x="4105304" y="4052957"/>
            <a:ext cx="760781" cy="686413"/>
          </a:xfrm>
          <a:prstGeom prst="rect">
            <a:avLst/>
          </a:prstGeom>
        </p:spPr>
      </p:pic>
      <p:pic>
        <p:nvPicPr>
          <p:cNvPr id="23" name="図 22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0039552E-0F0D-6E99-26A4-2B44ADD275C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56" r="13627" b="15577"/>
          <a:stretch/>
        </p:blipFill>
        <p:spPr>
          <a:xfrm>
            <a:off x="4123966" y="4834247"/>
            <a:ext cx="737823" cy="686405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10698B7-F23B-4547-2D0A-1D832104DA84}"/>
              </a:ext>
            </a:extLst>
          </p:cNvPr>
          <p:cNvSpPr/>
          <p:nvPr/>
        </p:nvSpPr>
        <p:spPr>
          <a:xfrm>
            <a:off x="5805264" y="4915668"/>
            <a:ext cx="510624" cy="5011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QR</a:t>
            </a:r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A1F15F1-E4CA-262D-40D9-E7AC7B4E034F}"/>
              </a:ext>
            </a:extLst>
          </p:cNvPr>
          <p:cNvSpPr/>
          <p:nvPr/>
        </p:nvSpPr>
        <p:spPr>
          <a:xfrm>
            <a:off x="5805264" y="4175593"/>
            <a:ext cx="510624" cy="5011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QR</a:t>
            </a:r>
            <a:endParaRPr kumimoji="1" lang="ja-JP" altLang="en-US" dirty="0"/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08BD3E4-A92F-CEA7-A000-78D50A417109}"/>
              </a:ext>
            </a:extLst>
          </p:cNvPr>
          <p:cNvCxnSpPr>
            <a:cxnSpLocks/>
          </p:cNvCxnSpPr>
          <p:nvPr/>
        </p:nvCxnSpPr>
        <p:spPr>
          <a:xfrm flipV="1">
            <a:off x="3994967" y="5299788"/>
            <a:ext cx="497416" cy="15585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C9E87E9-D692-46E7-2BEE-C76B91DF20EA}"/>
              </a:ext>
            </a:extLst>
          </p:cNvPr>
          <p:cNvSpPr txBox="1"/>
          <p:nvPr/>
        </p:nvSpPr>
        <p:spPr>
          <a:xfrm>
            <a:off x="3328149" y="530438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溶込不良</a:t>
            </a:r>
          </a:p>
        </p:txBody>
      </p:sp>
    </p:spTree>
    <p:extLst>
      <p:ext uri="{BB962C8B-B14F-4D97-AF65-F5344CB8AC3E}">
        <p14:creationId xmlns:p14="http://schemas.microsoft.com/office/powerpoint/2010/main" val="273730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C2040960EA09A4285E4014C0AD7619B" ma:contentTypeVersion="10" ma:contentTypeDescription="新しいドキュメントを作成します。" ma:contentTypeScope="" ma:versionID="6f327fea6a4de67b2e65d7ab07fdcf9f">
  <xsd:schema xmlns:xsd="http://www.w3.org/2001/XMLSchema" xmlns:xs="http://www.w3.org/2001/XMLSchema" xmlns:p="http://schemas.microsoft.com/office/2006/metadata/properties" xmlns:ns2="69090fb7-d4be-4ac2-8847-72546fa85bd6" xmlns:ns3="193f3483-b26c-4b59-9540-1e70b11a29cc" targetNamespace="http://schemas.microsoft.com/office/2006/metadata/properties" ma:root="true" ma:fieldsID="b65924059458c6af4b8ae51c698739ba" ns2:_="" ns3:_="">
    <xsd:import namespace="69090fb7-d4be-4ac2-8847-72546fa85bd6"/>
    <xsd:import namespace="193f3483-b26c-4b59-9540-1e70b11a29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90fb7-d4be-4ac2-8847-72546fa85b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59cf359f-7b37-47b4-b46a-c0f8dc25d3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3f3483-b26c-4b59-9540-1e70b11a29c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afe1b9a-ee6b-40e9-9fd4-31cd3520e453}" ma:internalName="TaxCatchAll" ma:showField="CatchAllData" ma:web="193f3483-b26c-4b59-9540-1e70b11a29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531B74-5FF4-4CB7-8181-957E87B77E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90fb7-d4be-4ac2-8847-72546fa85bd6"/>
    <ds:schemaRef ds:uri="193f3483-b26c-4b59-9540-1e70b11a29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EF6911-5BFC-4134-B2B9-A8CA72A479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460</Words>
  <Application>Microsoft Office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HGｺﾞｼｯｸM</vt:lpstr>
      <vt:lpstr>Meiryo UI</vt:lpstr>
      <vt:lpstr>ＭＳ Ｐゴシック</vt:lpstr>
      <vt:lpstr>游ゴシック</vt:lpstr>
      <vt:lpstr>Arial</vt:lpstr>
      <vt:lpstr>Calibri</vt:lpstr>
      <vt:lpstr>Office ​​テーマ</vt:lpstr>
      <vt:lpstr>合格への近道!!　AW検定協会　技量検定対策講習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建築鉄骨向け半自動用 YGW18ワイヤ</dc:title>
  <dc:creator>梅原 悠</dc:creator>
  <cp:lastModifiedBy>原田 和幸[Kazuyuki_HARADA]</cp:lastModifiedBy>
  <cp:revision>121</cp:revision>
  <cp:lastPrinted>2023-09-04T00:25:08Z</cp:lastPrinted>
  <dcterms:created xsi:type="dcterms:W3CDTF">2017-03-07T05:25:29Z</dcterms:created>
  <dcterms:modified xsi:type="dcterms:W3CDTF">2023-09-28T23:31:20Z</dcterms:modified>
</cp:coreProperties>
</file>