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岡部 俊明[Toshiaki_OKABE]" initials="岡部" lastIdx="2" clrIdx="0">
    <p:extLst>
      <p:ext uri="{19B8F6BF-5375-455C-9EA6-DF929625EA0E}">
        <p15:presenceInfo xmlns:p15="http://schemas.microsoft.com/office/powerpoint/2012/main" userId="S::NO0W086@kobelco.com::fab648fd-b752-4b6e-9603-b0a3bcff02e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  <a:srgbClr val="B7C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0" autoAdjust="0"/>
  </p:normalViewPr>
  <p:slideViewPr>
    <p:cSldViewPr>
      <p:cViewPr>
        <p:scale>
          <a:sx n="70" d="100"/>
          <a:sy n="70" d="100"/>
        </p:scale>
        <p:origin x="1680" y="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E65086BA-4F00-458E-B350-C4E21F862652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4"/>
            <a:ext cx="5389563" cy="3884612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0196DD28-E4E8-4A86-9550-DA0FB80335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734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86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37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398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8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68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54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23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96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27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38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2BA7-F305-4A46-8BCF-997FA550FD79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95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F2BA7-F305-4A46-8BCF-997FA550FD79}" type="datetimeFigureOut">
              <a:rPr kumimoji="1" lang="ja-JP" altLang="en-US" smtClean="0"/>
              <a:t>2022/4/4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1039F-6505-4B6E-840C-91D83A3CC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30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ctrTitle"/>
          </p:nvPr>
        </p:nvSpPr>
        <p:spPr>
          <a:xfrm>
            <a:off x="0" y="558799"/>
            <a:ext cx="6858000" cy="556817"/>
          </a:xfrm>
          <a:solidFill>
            <a:srgbClr val="0070C0"/>
          </a:solidFill>
        </p:spPr>
        <p:txBody>
          <a:bodyPr anchor="t">
            <a:normAutofit/>
          </a:bodyPr>
          <a:lstStyle/>
          <a:p>
            <a:pPr eaLnBrk="1" hangingPunct="1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溶接技量付加試験・ＡＷ検定試験　合格への近道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!!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34926"/>
            <a:ext cx="17907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3489437" y="1485063"/>
            <a:ext cx="187602" cy="19024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rot="0" vert="horz" wrap="none" lIns="54000" tIns="18000" rIns="54000" bIns="18000" anchor="ctr" anchorCtr="1">
            <a:sp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en-US" sz="900" b="1" kern="100" dirty="0">
                <a:solidFill>
                  <a:srgbClr val="FFFFFF"/>
                </a:solidFill>
                <a:effectLst/>
                <a:latin typeface="Meiryo UI"/>
                <a:cs typeface="Times New Roman"/>
              </a:rPr>
              <a:t>1</a:t>
            </a:r>
            <a:endParaRPr lang="ja-JP" sz="1050" kern="100" dirty="0">
              <a:effectLst/>
              <a:latin typeface="ＭＳ Ｐゴシック"/>
              <a:cs typeface="Times New Roman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627476" y="1432737"/>
            <a:ext cx="2755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latin typeface="HGPｺﾞｼｯｸM" pitchFamily="50" charset="-128"/>
                <a:ea typeface="HGPｺﾞｼｯｸM" pitchFamily="50" charset="-128"/>
              </a:rPr>
              <a:t>模擬試験：本番同様に試験・審査を実施</a:t>
            </a:r>
            <a:endParaRPr lang="en-US" altLang="ja-JP" sz="1200" b="1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21" name="テキスト ボックス 2"/>
          <p:cNvSpPr txBox="1">
            <a:spLocks noChangeArrowheads="1"/>
          </p:cNvSpPr>
          <p:nvPr/>
        </p:nvSpPr>
        <p:spPr bwMode="auto">
          <a:xfrm>
            <a:off x="3497194" y="2472148"/>
            <a:ext cx="187602" cy="19024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rot="0" vert="horz" wrap="none" lIns="54000" tIns="18000" rIns="54000" bIns="18000" anchor="ctr" anchorCtr="1">
            <a:sp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en-US" sz="900" b="1" kern="100" dirty="0">
                <a:solidFill>
                  <a:srgbClr val="FFFFFF"/>
                </a:solidFill>
                <a:effectLst/>
                <a:latin typeface="Meiryo UI"/>
                <a:cs typeface="Times New Roman"/>
              </a:rPr>
              <a:t>2</a:t>
            </a:r>
            <a:endParaRPr lang="ja-JP" sz="1050" kern="100" dirty="0">
              <a:effectLst/>
              <a:latin typeface="ＭＳ Ｐゴシック"/>
              <a:cs typeface="Times New Roman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567852" y="2660216"/>
            <a:ext cx="323374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HGPｺﾞｼｯｸM" pitchFamily="50" charset="-128"/>
                <a:ea typeface="HGPｺﾞｼｯｸM" pitchFamily="50" charset="-128"/>
              </a:rPr>
              <a:t>　模擬試験結果より改善策をご提案します。</a:t>
            </a:r>
            <a:endParaRPr lang="en-US" altLang="ja-JP" sz="1100" dirty="0">
              <a:latin typeface="HGPｺﾞｼｯｸM" pitchFamily="50" charset="-128"/>
              <a:ea typeface="HGPｺﾞｼｯｸM" pitchFamily="50" charset="-128"/>
            </a:endParaRPr>
          </a:p>
          <a:p>
            <a:endParaRPr lang="ja-JP" altLang="ja-JP" sz="10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D206736E-68A4-4D5E-AE10-D5C75C2BD7BE}"/>
              </a:ext>
            </a:extLst>
          </p:cNvPr>
          <p:cNvSpPr/>
          <p:nvPr/>
        </p:nvSpPr>
        <p:spPr>
          <a:xfrm>
            <a:off x="23101" y="3104151"/>
            <a:ext cx="3398461" cy="253927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  <a:tileRect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sz="1100" b="1" dirty="0">
                <a:latin typeface="HGPｺﾞｼｯｸM" pitchFamily="50" charset="-128"/>
                <a:ea typeface="HGPｺﾞｼｯｸM" pitchFamily="50" charset="-128"/>
              </a:rPr>
              <a:t>ＡＷ検定・溶接技量付加試験　模擬試験</a:t>
            </a:r>
            <a:endParaRPr lang="ja-JP" altLang="ja-JP" sz="1100" b="1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8E32A81-6294-4302-BD70-3866581CA4B9}"/>
              </a:ext>
            </a:extLst>
          </p:cNvPr>
          <p:cNvSpPr txBox="1"/>
          <p:nvPr/>
        </p:nvSpPr>
        <p:spPr>
          <a:xfrm>
            <a:off x="0" y="9226397"/>
            <a:ext cx="6858000" cy="66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pic>
        <p:nvPicPr>
          <p:cNvPr id="63" name="図 62">
            <a:extLst>
              <a:ext uri="{FF2B5EF4-FFF2-40B4-BE49-F238E27FC236}">
                <a16:creationId xmlns:a16="http://schemas.microsoft.com/office/drawing/2014/main" id="{167BF324-5D1B-4861-B6FF-129C526728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20" y="9441125"/>
            <a:ext cx="3016689" cy="430392"/>
          </a:xfrm>
          <a:prstGeom prst="rect">
            <a:avLst/>
          </a:prstGeom>
        </p:spPr>
      </p:pic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0304D4B-22D0-479D-9808-244C15EFF5F6}"/>
              </a:ext>
            </a:extLst>
          </p:cNvPr>
          <p:cNvSpPr txBox="1"/>
          <p:nvPr/>
        </p:nvSpPr>
        <p:spPr>
          <a:xfrm>
            <a:off x="3359591" y="9229415"/>
            <a:ext cx="3307739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〒</a:t>
            </a:r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251-8551</a:t>
            </a:r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　神奈川県藤沢市宮前</a:t>
            </a:r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100-1</a:t>
            </a:r>
          </a:p>
          <a:p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 Tel.</a:t>
            </a:r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 </a:t>
            </a:r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0466-20-3270</a:t>
            </a:r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（営業直通） </a:t>
            </a:r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Fax. 0466-20-3238</a:t>
            </a:r>
          </a:p>
          <a:p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Website         	https://www.kobelco-kwts.co.jp</a:t>
            </a:r>
          </a:p>
          <a:p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問合せアドレス</a:t>
            </a:r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	kwts-eigyo@kobelco.com</a:t>
            </a:r>
            <a:r>
              <a:rPr lang="en-US" altLang="ja-JP" sz="1000" dirty="0">
                <a:latin typeface="HGPｺﾞｼｯｸM" pitchFamily="50" charset="-128"/>
                <a:ea typeface="HGPｺﾞｼｯｸM" pitchFamily="50" charset="-128"/>
              </a:rPr>
              <a:t>	.</a:t>
            </a:r>
            <a:endParaRPr lang="ja-JP" altLang="ja-JP" sz="1000" dirty="0">
              <a:latin typeface="HGPｺﾞｼｯｸM" pitchFamily="50" charset="-128"/>
              <a:ea typeface="HGPｺﾞｼｯｸM" pitchFamily="50" charset="-128"/>
            </a:endParaRPr>
          </a:p>
        </p:txBody>
      </p:sp>
      <p:pic>
        <p:nvPicPr>
          <p:cNvPr id="42" name="図 41" descr="テーブル, 座る, 女性, いっぱい が含まれている画像&#10;&#10;自動的に生成された説明">
            <a:extLst>
              <a:ext uri="{FF2B5EF4-FFF2-40B4-BE49-F238E27FC236}">
                <a16:creationId xmlns:a16="http://schemas.microsoft.com/office/drawing/2014/main" id="{B21BFC47-4296-40EF-BD29-1332F2DB29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221" y="1256752"/>
            <a:ext cx="2020062" cy="1721104"/>
          </a:xfrm>
          <a:prstGeom prst="rect">
            <a:avLst/>
          </a:prstGeom>
        </p:spPr>
      </p:pic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C8C3F557-5EFA-47D8-8F6E-195BBB5A0F83}"/>
              </a:ext>
            </a:extLst>
          </p:cNvPr>
          <p:cNvSpPr/>
          <p:nvPr/>
        </p:nvSpPr>
        <p:spPr>
          <a:xfrm>
            <a:off x="3463626" y="1220883"/>
            <a:ext cx="3365358" cy="208979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  <a:tileRect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spc="3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試験対策メニュー </a:t>
            </a: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3449D2FE-9D4B-482F-9C4A-37D82CE44AD5}"/>
              </a:ext>
            </a:extLst>
          </p:cNvPr>
          <p:cNvSpPr txBox="1"/>
          <p:nvPr/>
        </p:nvSpPr>
        <p:spPr>
          <a:xfrm>
            <a:off x="3567852" y="1672854"/>
            <a:ext cx="31986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100" dirty="0">
                <a:latin typeface="HGPｺﾞｼｯｸM" pitchFamily="50" charset="-128"/>
                <a:ea typeface="HGPｺﾞｼｯｸM" pitchFamily="50" charset="-128"/>
              </a:rPr>
              <a:t>各種試験をＡＷ検定の判定基準に沿って行います。</a:t>
            </a:r>
            <a:endParaRPr lang="en-US" altLang="ja-JP" sz="1100" dirty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en-US" altLang="ja-JP" sz="1100" dirty="0">
                <a:latin typeface="HGPｺﾞｼｯｸM" pitchFamily="50" charset="-128"/>
                <a:ea typeface="HGPｺﾞｼｯｸM" pitchFamily="50" charset="-128"/>
              </a:rPr>
              <a:t>  *</a:t>
            </a:r>
            <a:r>
              <a:rPr lang="ja-JP" altLang="en-US" sz="1100" dirty="0">
                <a:latin typeface="HGPｺﾞｼｯｸM" pitchFamily="50" charset="-128"/>
                <a:ea typeface="HGPｺﾞｼｯｸM" pitchFamily="50" charset="-128"/>
              </a:rPr>
              <a:t>放射線透過試験のみ、機械試験のみなど、</a:t>
            </a:r>
            <a:endParaRPr lang="en-US" altLang="ja-JP" sz="1100" dirty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100" dirty="0">
                <a:latin typeface="HGPｺﾞｼｯｸM" pitchFamily="50" charset="-128"/>
                <a:ea typeface="HGPｺﾞｼｯｸM" pitchFamily="50" charset="-128"/>
              </a:rPr>
              <a:t>　　個別の試験でも対応いたします。</a:t>
            </a:r>
            <a:endParaRPr lang="en-US" altLang="ja-JP" sz="1100" dirty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100" dirty="0">
                <a:latin typeface="HGPｺﾞｼｯｸM" pitchFamily="50" charset="-128"/>
                <a:ea typeface="HGPｺﾞｼｯｸM" pitchFamily="50" charset="-128"/>
              </a:rPr>
              <a:t>　*</a:t>
            </a:r>
            <a:r>
              <a:rPr lang="en-US" altLang="ja-JP" sz="1100" dirty="0">
                <a:latin typeface="HGPｺﾞｼｯｸM" pitchFamily="50" charset="-128"/>
                <a:ea typeface="HGPｺﾞｼｯｸM" pitchFamily="50" charset="-128"/>
              </a:rPr>
              <a:t>AW</a:t>
            </a:r>
            <a:r>
              <a:rPr lang="ja-JP" altLang="en-US" sz="1100" dirty="0">
                <a:latin typeface="HGPｺﾞｼｯｸM" pitchFamily="50" charset="-128"/>
                <a:ea typeface="HGPｺﾞｼｯｸM" pitchFamily="50" charset="-128"/>
              </a:rPr>
              <a:t>検定の資格認定はしておりません。</a:t>
            </a:r>
            <a:endParaRPr lang="en-US" altLang="ja-JP" sz="10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88222FF-1851-480A-B799-77534BE65C3E}"/>
              </a:ext>
            </a:extLst>
          </p:cNvPr>
          <p:cNvSpPr txBox="1"/>
          <p:nvPr/>
        </p:nvSpPr>
        <p:spPr>
          <a:xfrm>
            <a:off x="3641480" y="2407466"/>
            <a:ext cx="28664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latin typeface="HGPｺﾞｼｯｸM" pitchFamily="50" charset="-128"/>
                <a:ea typeface="HGPｺﾞｼｯｸM" pitchFamily="50" charset="-128"/>
              </a:rPr>
              <a:t>試験結果をフィードバック、改善策を提案</a:t>
            </a:r>
            <a:endParaRPr lang="en-US" altLang="ja-JP" sz="1200" b="1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2B4FB9E7-3BCC-4C31-9C15-A0405F2C640B}"/>
              </a:ext>
            </a:extLst>
          </p:cNvPr>
          <p:cNvSpPr txBox="1"/>
          <p:nvPr/>
        </p:nvSpPr>
        <p:spPr>
          <a:xfrm>
            <a:off x="250622" y="3357220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b="1" dirty="0">
                <a:latin typeface="HGPｺﾞｼｯｸM" pitchFamily="50" charset="-128"/>
                <a:ea typeface="HGPｺﾞｼｯｸM" pitchFamily="50" charset="-128"/>
              </a:rPr>
              <a:t>工場溶接試験</a:t>
            </a:r>
            <a:endParaRPr lang="en-US" altLang="ja-JP" sz="1100" b="1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4" name="テキスト ボックス 2">
            <a:extLst>
              <a:ext uri="{FF2B5EF4-FFF2-40B4-BE49-F238E27FC236}">
                <a16:creationId xmlns:a16="http://schemas.microsoft.com/office/drawing/2014/main" id="{3D2F62DA-EF62-4829-A497-D1B93D2A8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87" y="3400925"/>
            <a:ext cx="187602" cy="19024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rot="0" vert="horz" wrap="none" lIns="54000" tIns="18000" rIns="54000" bIns="18000" anchor="ctr" anchorCtr="1">
            <a:sp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en-US" sz="900" b="1" kern="100" dirty="0">
                <a:solidFill>
                  <a:srgbClr val="FFFFFF"/>
                </a:solidFill>
                <a:effectLst/>
                <a:latin typeface="Meiryo UI"/>
                <a:cs typeface="Times New Roman"/>
              </a:rPr>
              <a:t>1</a:t>
            </a:r>
            <a:endParaRPr lang="ja-JP" sz="1050" kern="100" dirty="0">
              <a:effectLst/>
              <a:latin typeface="ＭＳ Ｐゴシック"/>
              <a:cs typeface="Times New Roman"/>
            </a:endParaRPr>
          </a:p>
        </p:txBody>
      </p:sp>
      <p:graphicFrame>
        <p:nvGraphicFramePr>
          <p:cNvPr id="49" name="表 52">
            <a:extLst>
              <a:ext uri="{FF2B5EF4-FFF2-40B4-BE49-F238E27FC236}">
                <a16:creationId xmlns:a16="http://schemas.microsoft.com/office/drawing/2014/main" id="{4839E5C9-A472-4281-967A-2305ECE3A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438173"/>
              </p:ext>
            </p:extLst>
          </p:nvPr>
        </p:nvGraphicFramePr>
        <p:xfrm>
          <a:off x="104540" y="3619186"/>
          <a:ext cx="6492812" cy="1639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8816">
                  <a:extLst>
                    <a:ext uri="{9D8B030D-6E8A-4147-A177-3AD203B41FA5}">
                      <a16:colId xmlns:a16="http://schemas.microsoft.com/office/drawing/2014/main" val="3433787987"/>
                    </a:ext>
                  </a:extLst>
                </a:gridCol>
                <a:gridCol w="2203283">
                  <a:extLst>
                    <a:ext uri="{9D8B030D-6E8A-4147-A177-3AD203B41FA5}">
                      <a16:colId xmlns:a16="http://schemas.microsoft.com/office/drawing/2014/main" val="3770763784"/>
                    </a:ext>
                  </a:extLst>
                </a:gridCol>
                <a:gridCol w="1227510">
                  <a:extLst>
                    <a:ext uri="{9D8B030D-6E8A-4147-A177-3AD203B41FA5}">
                      <a16:colId xmlns:a16="http://schemas.microsoft.com/office/drawing/2014/main" val="4246098109"/>
                    </a:ext>
                  </a:extLst>
                </a:gridCol>
                <a:gridCol w="1623203">
                  <a:extLst>
                    <a:ext uri="{9D8B030D-6E8A-4147-A177-3AD203B41FA5}">
                      <a16:colId xmlns:a16="http://schemas.microsoft.com/office/drawing/2014/main" val="128120061"/>
                    </a:ext>
                  </a:extLst>
                </a:gridCol>
              </a:tblGrid>
              <a:tr h="2478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試験種目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溶接方法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溶接姿勢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模擬試験項目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760479"/>
                  </a:ext>
                </a:extLst>
              </a:tr>
              <a:tr h="55759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鋼製エンドタブ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完全溶込み溶接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・ガスシールドアーク　半自動溶接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下向（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F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横向（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H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放射線透過試験（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RT)</a:t>
                      </a: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マクロ試験（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面）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表・裏曲げ試験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742451"/>
                  </a:ext>
                </a:extLst>
              </a:tr>
              <a:tr h="4310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鋼製エンドタブ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隅肉溶接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・ガスシールドアーク　半自動溶接</a:t>
                      </a: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・被覆アーク溶接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水平（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F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立向（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V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裏曲げ試験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マクロ試験（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</a:t>
                      </a:r>
                      <a:r>
                        <a:rPr kumimoji="1" lang="ja-JP" altLang="en-US" sz="100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面）</a:t>
                      </a:r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391047"/>
                  </a:ext>
                </a:extLst>
              </a:tr>
              <a:tr h="402704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代替エンドタブ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完全溶込み溶接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・ガスシールドアーク　半自動溶接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下向（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F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横向（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H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放射線透過試験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マクロ試験（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面）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667557"/>
                  </a:ext>
                </a:extLst>
              </a:tr>
            </a:tbl>
          </a:graphicData>
        </a:graphic>
      </p:graphicFrame>
      <p:sp>
        <p:nvSpPr>
          <p:cNvPr id="87" name="テキスト ボックス 2">
            <a:extLst>
              <a:ext uri="{FF2B5EF4-FFF2-40B4-BE49-F238E27FC236}">
                <a16:creationId xmlns:a16="http://schemas.microsoft.com/office/drawing/2014/main" id="{AB9A2F58-399D-40F8-898A-9B888ADFA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40" y="5365872"/>
            <a:ext cx="187602" cy="19024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rot="0" vert="horz" wrap="none" lIns="54000" tIns="18000" rIns="54000" bIns="18000" anchor="ctr" anchorCtr="1">
            <a:sp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en-US" sz="900" b="1" kern="100" dirty="0">
                <a:solidFill>
                  <a:srgbClr val="FFFFFF"/>
                </a:solidFill>
                <a:effectLst/>
                <a:latin typeface="Meiryo UI"/>
                <a:cs typeface="Times New Roman"/>
              </a:rPr>
              <a:t>2</a:t>
            </a:r>
            <a:endParaRPr lang="ja-JP" sz="1050" kern="100" dirty="0">
              <a:effectLst/>
              <a:latin typeface="ＭＳ Ｐゴシック"/>
              <a:cs typeface="Times New Roman"/>
            </a:endParaRPr>
          </a:p>
        </p:txBody>
      </p:sp>
      <p:graphicFrame>
        <p:nvGraphicFramePr>
          <p:cNvPr id="53" name="表 52">
            <a:extLst>
              <a:ext uri="{FF2B5EF4-FFF2-40B4-BE49-F238E27FC236}">
                <a16:creationId xmlns:a16="http://schemas.microsoft.com/office/drawing/2014/main" id="{576FE24E-82DE-4CAC-8295-AA59D938CC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485338"/>
              </p:ext>
            </p:extLst>
          </p:nvPr>
        </p:nvGraphicFramePr>
        <p:xfrm>
          <a:off x="104540" y="5612875"/>
          <a:ext cx="6562791" cy="1296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323">
                  <a:extLst>
                    <a:ext uri="{9D8B030D-6E8A-4147-A177-3AD203B41FA5}">
                      <a16:colId xmlns:a16="http://schemas.microsoft.com/office/drawing/2014/main" val="3817998230"/>
                    </a:ext>
                  </a:extLst>
                </a:gridCol>
                <a:gridCol w="2227030">
                  <a:extLst>
                    <a:ext uri="{9D8B030D-6E8A-4147-A177-3AD203B41FA5}">
                      <a16:colId xmlns:a16="http://schemas.microsoft.com/office/drawing/2014/main" val="3757095092"/>
                    </a:ext>
                  </a:extLst>
                </a:gridCol>
                <a:gridCol w="1240740">
                  <a:extLst>
                    <a:ext uri="{9D8B030D-6E8A-4147-A177-3AD203B41FA5}">
                      <a16:colId xmlns:a16="http://schemas.microsoft.com/office/drawing/2014/main" val="4034161659"/>
                    </a:ext>
                  </a:extLst>
                </a:gridCol>
                <a:gridCol w="1640698">
                  <a:extLst>
                    <a:ext uri="{9D8B030D-6E8A-4147-A177-3AD203B41FA5}">
                      <a16:colId xmlns:a16="http://schemas.microsoft.com/office/drawing/2014/main" val="3758950213"/>
                    </a:ext>
                  </a:extLst>
                </a:gridCol>
              </a:tblGrid>
              <a:tr h="3294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試験種目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溶接方法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溶接姿勢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模擬試験項目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95082"/>
                  </a:ext>
                </a:extLst>
              </a:tr>
              <a:tr h="561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鋼製エンドタブ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完全溶込み溶接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・ガスシールドアーク　半自動溶接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・セルフシールドアーク　半自動溶接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下向（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F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横向（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H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立向（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V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放射線透過試験（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RT)</a:t>
                      </a: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マクロ試験（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面）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表・裏曲げ試験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131162"/>
                  </a:ext>
                </a:extLst>
              </a:tr>
              <a:tr h="4054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代替エンドタブ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完全溶込み溶接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・ガスシールドアーク　半自動溶接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・セルフシールドアーク　半自動溶接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下向（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F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横向（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H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放射線透過試験（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RT)</a:t>
                      </a: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マクロ試験（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面）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204465"/>
                  </a:ext>
                </a:extLst>
              </a:tr>
            </a:tbl>
          </a:graphicData>
        </a:graphic>
      </p:graphicFrame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7570841-D73B-4F89-A370-6C0BFF37445E}"/>
              </a:ext>
            </a:extLst>
          </p:cNvPr>
          <p:cNvSpPr txBox="1"/>
          <p:nvPr/>
        </p:nvSpPr>
        <p:spPr>
          <a:xfrm>
            <a:off x="3367688" y="8627177"/>
            <a:ext cx="3594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＊外観試験を合格した試験体の送付を前提としています。</a:t>
            </a:r>
            <a:endParaRPr kumimoji="1"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（邪魔板を外して送付をお願いいたします。）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＊引張試験片のつかみ部はねじ切り加工といたします。</a:t>
            </a:r>
            <a:endParaRPr kumimoji="1"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＊その他の試験種目についてはお問合せください。</a:t>
            </a:r>
          </a:p>
        </p:txBody>
      </p:sp>
      <p:sp>
        <p:nvSpPr>
          <p:cNvPr id="32" name="テキスト ボックス 2">
            <a:extLst>
              <a:ext uri="{FF2B5EF4-FFF2-40B4-BE49-F238E27FC236}">
                <a16:creationId xmlns:a16="http://schemas.microsoft.com/office/drawing/2014/main" id="{093ACFFE-8DC5-4B84-80DE-4CA2ADA9C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258" y="7016470"/>
            <a:ext cx="189205" cy="17126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rot="0" vert="horz" wrap="none" lIns="54000" tIns="18000" rIns="54000" bIns="18000" anchor="ctr" anchorCtr="1">
            <a:sp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altLang="en-US" sz="900" b="1" kern="100" dirty="0">
                <a:solidFill>
                  <a:srgbClr val="FFFFFF"/>
                </a:solidFill>
                <a:latin typeface="Meiryo UI"/>
                <a:cs typeface="Times New Roman"/>
              </a:rPr>
              <a:t>３</a:t>
            </a:r>
            <a:endParaRPr lang="ja-JP" sz="1050" kern="100" dirty="0">
              <a:effectLst/>
              <a:latin typeface="ＭＳ Ｐゴシック"/>
              <a:cs typeface="Times New Roman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E8D5DAF-5EB7-4446-8D48-02ABD8E99D66}"/>
              </a:ext>
            </a:extLst>
          </p:cNvPr>
          <p:cNvSpPr txBox="1"/>
          <p:nvPr/>
        </p:nvSpPr>
        <p:spPr>
          <a:xfrm>
            <a:off x="325463" y="6958081"/>
            <a:ext cx="17636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b="1" dirty="0">
                <a:latin typeface="HGPｺﾞｼｯｸM" pitchFamily="50" charset="-128"/>
                <a:ea typeface="HGPｺﾞｼｯｸM" pitchFamily="50" charset="-128"/>
              </a:rPr>
              <a:t>ロボット溶接オペレータ試験</a:t>
            </a:r>
            <a:endParaRPr lang="en-US" altLang="ja-JP" sz="1100" b="1" dirty="0">
              <a:latin typeface="HGPｺﾞｼｯｸM" pitchFamily="50" charset="-128"/>
              <a:ea typeface="HGPｺﾞｼｯｸM" pitchFamily="50" charset="-128"/>
            </a:endParaRPr>
          </a:p>
        </p:txBody>
      </p:sp>
      <p:graphicFrame>
        <p:nvGraphicFramePr>
          <p:cNvPr id="35" name="表 52">
            <a:extLst>
              <a:ext uri="{FF2B5EF4-FFF2-40B4-BE49-F238E27FC236}">
                <a16:creationId xmlns:a16="http://schemas.microsoft.com/office/drawing/2014/main" id="{60ED14FE-6EE1-470D-95BE-06756ED61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623499"/>
              </p:ext>
            </p:extLst>
          </p:nvPr>
        </p:nvGraphicFramePr>
        <p:xfrm>
          <a:off x="104540" y="7226248"/>
          <a:ext cx="6591751" cy="1365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9921">
                  <a:extLst>
                    <a:ext uri="{9D8B030D-6E8A-4147-A177-3AD203B41FA5}">
                      <a16:colId xmlns:a16="http://schemas.microsoft.com/office/drawing/2014/main" val="3433787987"/>
                    </a:ext>
                  </a:extLst>
                </a:gridCol>
                <a:gridCol w="1114974">
                  <a:extLst>
                    <a:ext uri="{9D8B030D-6E8A-4147-A177-3AD203B41FA5}">
                      <a16:colId xmlns:a16="http://schemas.microsoft.com/office/drawing/2014/main" val="3770763784"/>
                    </a:ext>
                  </a:extLst>
                </a:gridCol>
                <a:gridCol w="1114974">
                  <a:extLst>
                    <a:ext uri="{9D8B030D-6E8A-4147-A177-3AD203B41FA5}">
                      <a16:colId xmlns:a16="http://schemas.microsoft.com/office/drawing/2014/main" val="4246098109"/>
                    </a:ext>
                  </a:extLst>
                </a:gridCol>
                <a:gridCol w="2431882">
                  <a:extLst>
                    <a:ext uri="{9D8B030D-6E8A-4147-A177-3AD203B41FA5}">
                      <a16:colId xmlns:a16="http://schemas.microsoft.com/office/drawing/2014/main" val="128120061"/>
                    </a:ext>
                  </a:extLst>
                </a:gridCol>
              </a:tblGrid>
              <a:tr h="23391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試験種目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溶接方法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溶接姿勢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模擬試験項目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760479"/>
                  </a:ext>
                </a:extLst>
              </a:tr>
              <a:tr h="263051">
                <a:tc row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平手継手溶接試験（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RT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種）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鋼製エンドタブ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下向（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F)</a:t>
                      </a:r>
                    </a:p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横向（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H)</a:t>
                      </a:r>
                    </a:p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立向（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V)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放射線透過試験（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RT)</a:t>
                      </a: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引張試験、裏曲げ試験、マクロ試験（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面）、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衝撃試験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742451"/>
                  </a:ext>
                </a:extLst>
              </a:tr>
              <a:tr h="24611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代替エンドタブ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507621"/>
                  </a:ext>
                </a:extLst>
              </a:tr>
              <a:tr h="286677">
                <a:tc grid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角形鋼管溶接試験（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RC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種）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下向（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F)</a:t>
                      </a:r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超音波探傷試験（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UT)</a:t>
                      </a: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引張試験、裏曲げ試験、マクロ試験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(1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面）、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衝撃試験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391047"/>
                  </a:ext>
                </a:extLst>
              </a:tr>
              <a:tr h="286677">
                <a:tc grid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円形鋼管継手溶接試験（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RP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種）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下向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666498"/>
                  </a:ext>
                </a:extLst>
              </a:tr>
            </a:tbl>
          </a:graphicData>
        </a:graphic>
      </p:graphicFrame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8643703-06B3-4CE6-AEAD-F0F8CD461942}"/>
              </a:ext>
            </a:extLst>
          </p:cNvPr>
          <p:cNvSpPr txBox="1"/>
          <p:nvPr/>
        </p:nvSpPr>
        <p:spPr>
          <a:xfrm>
            <a:off x="284312" y="5315022"/>
            <a:ext cx="13131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b="1" dirty="0">
                <a:latin typeface="HGPｺﾞｼｯｸM" pitchFamily="50" charset="-128"/>
                <a:ea typeface="HGPｺﾞｼｯｸM" pitchFamily="50" charset="-128"/>
              </a:rPr>
              <a:t>工事現場溶接試験</a:t>
            </a:r>
            <a:endParaRPr lang="en-US" altLang="ja-JP" sz="1100" b="1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31" name="テキスト ボックス 2">
            <a:extLst>
              <a:ext uri="{FF2B5EF4-FFF2-40B4-BE49-F238E27FC236}">
                <a16:creationId xmlns:a16="http://schemas.microsoft.com/office/drawing/2014/main" id="{0D8325DF-F65E-4149-A6EF-477A09986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194" y="2945238"/>
            <a:ext cx="200426" cy="19024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rot="0" vert="horz" wrap="none" lIns="54000" tIns="18000" rIns="54000" bIns="18000" anchor="ctr" anchorCtr="1">
            <a:sp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en-US" altLang="ja-JP" sz="105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</a:t>
            </a:r>
            <a:endParaRPr lang="ja-JP" sz="105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2640CFB-7923-4C3C-B683-F52CCCB18A1B}"/>
              </a:ext>
            </a:extLst>
          </p:cNvPr>
          <p:cNvSpPr txBox="1"/>
          <p:nvPr/>
        </p:nvSpPr>
        <p:spPr>
          <a:xfrm>
            <a:off x="3641480" y="2905162"/>
            <a:ext cx="33441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latin typeface="HGPｺﾞｼｯｸM" pitchFamily="50" charset="-128"/>
                <a:ea typeface="HGPｺﾞｼｯｸM" pitchFamily="50" charset="-128"/>
              </a:rPr>
              <a:t>合格に近づく実技支援（半自動溶接、オプション）</a:t>
            </a:r>
            <a:endParaRPr lang="en-US" altLang="ja-JP" sz="1200" b="1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10AF42F-D02F-4251-AFDF-BE9A59D6F0CB}"/>
              </a:ext>
            </a:extLst>
          </p:cNvPr>
          <p:cNvSpPr txBox="1"/>
          <p:nvPr/>
        </p:nvSpPr>
        <p:spPr>
          <a:xfrm>
            <a:off x="3590995" y="3143887"/>
            <a:ext cx="323374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HGPｺﾞｼｯｸM" pitchFamily="50" charset="-128"/>
                <a:ea typeface="HGPｺﾞｼｯｸM" pitchFamily="50" charset="-128"/>
              </a:rPr>
              <a:t>　個々の課題に対応した実技支援を貴社工場で</a:t>
            </a:r>
            <a:endParaRPr lang="en-US" altLang="ja-JP" sz="1100" dirty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100" dirty="0">
                <a:latin typeface="HGPｺﾞｼｯｸM" pitchFamily="50" charset="-128"/>
                <a:ea typeface="HGPｺﾞｼｯｸM" pitchFamily="50" charset="-128"/>
              </a:rPr>
              <a:t>　行います。</a:t>
            </a:r>
            <a:endParaRPr lang="en-US" altLang="ja-JP" sz="1100" dirty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100" dirty="0">
                <a:latin typeface="HGPｺﾞｼｯｸM" pitchFamily="50" charset="-128"/>
                <a:ea typeface="HGPｺﾞｼｯｸM" pitchFamily="50" charset="-128"/>
              </a:rPr>
              <a:t>　</a:t>
            </a:r>
            <a:endParaRPr lang="en-US" altLang="ja-JP" sz="1100" dirty="0">
              <a:latin typeface="HGPｺﾞｼｯｸM" pitchFamily="50" charset="-128"/>
              <a:ea typeface="HGPｺﾞｼｯｸM" pitchFamily="50" charset="-128"/>
            </a:endParaRPr>
          </a:p>
          <a:p>
            <a:endParaRPr lang="ja-JP" altLang="ja-JP" sz="10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74B13B6-8416-471D-9174-CE8DC8D6E405}"/>
              </a:ext>
            </a:extLst>
          </p:cNvPr>
          <p:cNvSpPr txBox="1"/>
          <p:nvPr/>
        </p:nvSpPr>
        <p:spPr>
          <a:xfrm>
            <a:off x="-33116" y="8613088"/>
            <a:ext cx="318740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 </a:t>
            </a:r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コベルコ溶接テクノは、</a:t>
            </a:r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AW</a:t>
            </a:r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検定の試験実施機関としての実績</a:t>
            </a:r>
            <a:endParaRPr lang="en-US" altLang="ja-JP" sz="900" dirty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　 と、神戸製鋼所　溶接事業部門とともに長年培った溶接への</a:t>
            </a:r>
            <a:endParaRPr lang="en-US" altLang="ja-JP" sz="900" dirty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　 知見でお客様の受験をサポートします。</a:t>
            </a:r>
            <a:endParaRPr lang="en-US" altLang="ja-JP" sz="900" dirty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　（当社は</a:t>
            </a:r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AW</a:t>
            </a:r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検定と同内容の試験を実施するもので、</a:t>
            </a:r>
            <a:r>
              <a:rPr lang="en-US" altLang="ja-JP" sz="900" dirty="0">
                <a:latin typeface="HGPｺﾞｼｯｸM" pitchFamily="50" charset="-128"/>
                <a:ea typeface="HGPｺﾞｼｯｸM" pitchFamily="50" charset="-128"/>
              </a:rPr>
              <a:t>AW</a:t>
            </a:r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検定</a:t>
            </a:r>
            <a:endParaRPr lang="en-US" altLang="ja-JP" sz="900" dirty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900" dirty="0">
                <a:latin typeface="HGPｺﾞｼｯｸM" pitchFamily="50" charset="-128"/>
                <a:ea typeface="HGPｺﾞｼｯｸM" pitchFamily="50" charset="-128"/>
              </a:rPr>
              <a:t>　　の資格認定を行うことはしておりません。）</a:t>
            </a:r>
            <a:endParaRPr lang="en-US" altLang="ja-JP" sz="1000" dirty="0">
              <a:latin typeface="HGPｺﾞｼｯｸM" pitchFamily="50" charset="-128"/>
              <a:ea typeface="HGPｺﾞｼｯｸM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2AF221FA-C7B3-4F58-B533-B1D3D694D6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50" y="1263244"/>
            <a:ext cx="1934813" cy="1731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303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Words>593</Words>
  <Application>Microsoft Office PowerPoint</Application>
  <PresentationFormat>A4 210 x 297 mm</PresentationFormat>
  <Paragraphs>103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Meiryo UI</vt:lpstr>
      <vt:lpstr>ＭＳ Ｐゴシック</vt:lpstr>
      <vt:lpstr>游ゴシック</vt:lpstr>
      <vt:lpstr>Arial</vt:lpstr>
      <vt:lpstr>Calibri</vt:lpstr>
      <vt:lpstr>Office ​​テーマ</vt:lpstr>
      <vt:lpstr>溶接技量付加試験・ＡＷ検定試験　合格への近道!!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建築鉄骨向け半自動用 YGW18ワイヤ</dc:title>
  <dc:creator>梅原 悠</dc:creator>
  <cp:lastModifiedBy>原田 和幸[Kazuyuki_HARADA](ＣＳ推進部)</cp:lastModifiedBy>
  <cp:revision>95</cp:revision>
  <cp:lastPrinted>2021-08-06T06:43:26Z</cp:lastPrinted>
  <dcterms:created xsi:type="dcterms:W3CDTF">2017-03-07T05:25:29Z</dcterms:created>
  <dcterms:modified xsi:type="dcterms:W3CDTF">2022-04-04T06:42:42Z</dcterms:modified>
</cp:coreProperties>
</file>